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legreya Sans SC Bold Italics" panose="020B0604020202020204" charset="0"/>
      <p:regular r:id="rId19"/>
    </p:embeddedFont>
    <p:embeddedFont>
      <p:font typeface="Fredoka One" panose="020B0604020202020204" charset="0"/>
      <p:regular r:id="rId20"/>
    </p:embeddedFont>
    <p:embeddedFont>
      <p:font typeface="Alef" panose="020B0604020202020204" charset="-79"/>
      <p:regular r:id="rId21"/>
    </p:embeddedFont>
    <p:embeddedFont>
      <p:font typeface="Quicksand Bold Italics" panose="020B0604020202020204" charset="0"/>
      <p:regular r:id="rId22"/>
    </p:embeddedFont>
    <p:embeddedFont>
      <p:font typeface="Calibri" panose="020F0502020204030204" pitchFamily="34" charset="0"/>
      <p:regular r:id="rId23"/>
      <p:bold r:id="rId24"/>
      <p:italic r:id="rId25"/>
      <p:boldItalic r:id="rId26"/>
    </p:embeddedFont>
    <p:embeddedFont>
      <p:font typeface="Alegreya Sans SC Bold" panose="020B0604020202020204" charset="0"/>
      <p:regular r:id="rId27"/>
    </p:embeddedFont>
    <p:embeddedFont>
      <p:font typeface="Cooper Hewitt" panose="020B0604020202020204" charset="0"/>
      <p:regular r:id="rId28"/>
    </p:embeddedFont>
    <p:embeddedFont>
      <p:font typeface="Gagalin" panose="020B0604020202020204" charset="0"/>
      <p:regular r:id="rId29"/>
    </p:embeddedFont>
    <p:embeddedFont>
      <p:font typeface="Ubuntu" panose="020B0504030602030204" pitchFamily="34" charset="0"/>
      <p:regular r:id="rId30"/>
      <p:bold r:id="rId31"/>
      <p:italic r:id="rId32"/>
      <p:boldItalic r:id="rId33"/>
    </p:embeddedFont>
    <p:embeddedFont>
      <p:font typeface="Quicksand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668" autoAdjust="0"/>
    <p:restoredTop sz="94622" autoAdjust="0"/>
  </p:normalViewPr>
  <p:slideViewPr>
    <p:cSldViewPr>
      <p:cViewPr>
        <p:scale>
          <a:sx n="50" d="100"/>
          <a:sy n="50" d="100"/>
        </p:scale>
        <p:origin x="-420" y="7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76679" y="475141"/>
            <a:ext cx="3078891" cy="1107118"/>
          </a:xfrm>
          <a:prstGeom prst="rect">
            <a:avLst/>
          </a:prstGeom>
        </p:spPr>
      </p:pic>
      <p:pic>
        <p:nvPicPr>
          <p:cNvPr id="3" name="Picture 3"/>
          <p:cNvPicPr>
            <a:picLocks noChangeAspect="1"/>
          </p:cNvPicPr>
          <p:nvPr/>
        </p:nvPicPr>
        <p:blipFill>
          <a:blip r:embed="rId3"/>
          <a:srcRect/>
          <a:stretch>
            <a:fillRect/>
          </a:stretch>
        </p:blipFill>
        <p:spPr>
          <a:xfrm>
            <a:off x="2878431" y="-29518"/>
            <a:ext cx="15469943" cy="10316518"/>
          </a:xfrm>
          <a:prstGeom prst="rect">
            <a:avLst/>
          </a:prstGeom>
        </p:spPr>
      </p:pic>
      <p:grpSp>
        <p:nvGrpSpPr>
          <p:cNvPr id="4" name="Group 4"/>
          <p:cNvGrpSpPr/>
          <p:nvPr/>
        </p:nvGrpSpPr>
        <p:grpSpPr>
          <a:xfrm rot="-5400000">
            <a:off x="-2643187" y="2643187"/>
            <a:ext cx="10364788" cy="5078413"/>
            <a:chOff x="0" y="0"/>
            <a:chExt cx="1913890" cy="937745"/>
          </a:xfrm>
        </p:grpSpPr>
        <p:sp>
          <p:nvSpPr>
            <p:cNvPr id="5" name="Freeform 5"/>
            <p:cNvSpPr/>
            <p:nvPr/>
          </p:nvSpPr>
          <p:spPr>
            <a:xfrm>
              <a:off x="0" y="0"/>
              <a:ext cx="1913890" cy="937745"/>
            </a:xfrm>
            <a:custGeom>
              <a:avLst/>
              <a:gdLst/>
              <a:ahLst/>
              <a:cxnLst/>
              <a:rect l="l" t="t" r="r" b="b"/>
              <a:pathLst>
                <a:path w="1913890" h="937745">
                  <a:moveTo>
                    <a:pt x="0" y="0"/>
                  </a:moveTo>
                  <a:lnTo>
                    <a:pt x="1913890" y="0"/>
                  </a:lnTo>
                  <a:lnTo>
                    <a:pt x="1913890" y="937745"/>
                  </a:lnTo>
                  <a:lnTo>
                    <a:pt x="0" y="937745"/>
                  </a:lnTo>
                  <a:close/>
                </a:path>
              </a:pathLst>
            </a:custGeom>
            <a:solidFill>
              <a:srgbClr val="008037"/>
            </a:solidFill>
          </p:spPr>
        </p:sp>
      </p:grpSp>
      <p:grpSp>
        <p:nvGrpSpPr>
          <p:cNvPr id="6" name="Group 6"/>
          <p:cNvGrpSpPr/>
          <p:nvPr/>
        </p:nvGrpSpPr>
        <p:grpSpPr>
          <a:xfrm rot="1695214">
            <a:off x="2599700" y="541248"/>
            <a:ext cx="10835989" cy="10818652"/>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8037"/>
            </a:solidFill>
          </p:spPr>
        </p:sp>
      </p:grpSp>
      <p:sp>
        <p:nvSpPr>
          <p:cNvPr id="8" name="TextBox 8"/>
          <p:cNvSpPr txBox="1"/>
          <p:nvPr/>
        </p:nvSpPr>
        <p:spPr>
          <a:xfrm>
            <a:off x="565445" y="3932834"/>
            <a:ext cx="6706845" cy="5078313"/>
          </a:xfrm>
          <a:prstGeom prst="rect">
            <a:avLst/>
          </a:prstGeom>
        </p:spPr>
        <p:txBody>
          <a:bodyPr wrap="square" lIns="0" tIns="0" rIns="0" bIns="0" rtlCol="0" anchor="t">
            <a:spAutoFit/>
          </a:bodyPr>
          <a:lstStyle/>
          <a:p>
            <a:pPr algn="ctr"/>
            <a:r>
              <a:rPr lang="es-CL" sz="6600" dirty="0" smtClean="0">
                <a:solidFill>
                  <a:srgbClr val="FEFFFC"/>
                </a:solidFill>
                <a:latin typeface="Ubuntu" panose="020B0504030602030204" pitchFamily="34" charset="0"/>
              </a:rPr>
              <a:t>La Teoría de la Evolución y el Mecanismo de Selección Natural</a:t>
            </a:r>
          </a:p>
          <a:p>
            <a:pPr algn="ctr"/>
            <a:endParaRPr lang="es-CL" sz="6600" dirty="0">
              <a:solidFill>
                <a:srgbClr val="FEFFFC"/>
              </a:solidFill>
              <a:latin typeface="Ubuntu" panose="020B0504030602030204" pitchFamily="34" charset="0"/>
            </a:endParaRPr>
          </a:p>
        </p:txBody>
      </p:sp>
      <p:pic>
        <p:nvPicPr>
          <p:cNvPr id="9" name="Picture 9"/>
          <p:cNvPicPr>
            <a:picLocks noChangeAspect="1"/>
          </p:cNvPicPr>
          <p:nvPr/>
        </p:nvPicPr>
        <p:blipFill>
          <a:blip r:embed="rId2"/>
          <a:srcRect b="3972"/>
          <a:stretch>
            <a:fillRect/>
          </a:stretch>
        </p:blipFill>
        <p:spPr>
          <a:xfrm>
            <a:off x="835186" y="1028700"/>
            <a:ext cx="5440770" cy="18786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31226" b="3122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607696" y="0"/>
            <a:ext cx="7072607" cy="2767158"/>
          </a:xfrm>
          <a:prstGeom prst="rect">
            <a:avLst/>
          </a:prstGeom>
        </p:spPr>
      </p:pic>
      <p:pic>
        <p:nvPicPr>
          <p:cNvPr id="3" name="Picture 3"/>
          <p:cNvPicPr>
            <a:picLocks noChangeAspect="1"/>
          </p:cNvPicPr>
          <p:nvPr/>
        </p:nvPicPr>
        <p:blipFill>
          <a:blip r:embed="rId4"/>
          <a:srcRect/>
          <a:stretch>
            <a:fillRect/>
          </a:stretch>
        </p:blipFill>
        <p:spPr>
          <a:xfrm>
            <a:off x="2223997" y="2767158"/>
            <a:ext cx="13840005" cy="7136253"/>
          </a:xfrm>
          <a:prstGeom prst="rect">
            <a:avLst/>
          </a:prstGeom>
        </p:spPr>
      </p:pic>
      <p:sp>
        <p:nvSpPr>
          <p:cNvPr id="4" name="TextBox 4"/>
          <p:cNvSpPr txBox="1"/>
          <p:nvPr/>
        </p:nvSpPr>
        <p:spPr>
          <a:xfrm>
            <a:off x="5607696" y="723900"/>
            <a:ext cx="7081766" cy="1064394"/>
          </a:xfrm>
          <a:prstGeom prst="rect">
            <a:avLst/>
          </a:prstGeom>
        </p:spPr>
        <p:txBody>
          <a:bodyPr wrap="square" lIns="0" tIns="0" rIns="0" bIns="0" rtlCol="0" anchor="t">
            <a:spAutoFit/>
          </a:bodyPr>
          <a:lstStyle/>
          <a:p>
            <a:pPr algn="ctr">
              <a:lnSpc>
                <a:spcPts val="8276"/>
              </a:lnSpc>
            </a:pPr>
            <a:r>
              <a:rPr lang="en-US" sz="5912" dirty="0" smtClean="0">
                <a:solidFill>
                  <a:srgbClr val="000000"/>
                </a:solidFill>
                <a:latin typeface="Gagalin"/>
              </a:rPr>
              <a:t>El </a:t>
            </a:r>
            <a:r>
              <a:rPr lang="en-US" sz="5912" dirty="0" err="1" smtClean="0">
                <a:solidFill>
                  <a:srgbClr val="000000"/>
                </a:solidFill>
                <a:latin typeface="Gagalin"/>
              </a:rPr>
              <a:t>Viaje</a:t>
            </a:r>
            <a:r>
              <a:rPr lang="en-US" sz="5912" dirty="0" smtClean="0">
                <a:solidFill>
                  <a:srgbClr val="000000"/>
                </a:solidFill>
                <a:latin typeface="Gagalin"/>
              </a:rPr>
              <a:t> del Beagle</a:t>
            </a:r>
            <a:endParaRPr lang="en-US" sz="5912" dirty="0">
              <a:solidFill>
                <a:srgbClr val="000000"/>
              </a:solidFill>
              <a:latin typeface="Gaga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31226" b="3122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61101" y="2810255"/>
            <a:ext cx="6679406" cy="5657850"/>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3"/>
              <a:stretch>
                <a:fillRect l="-4311" t="-63" r="-4228" b="252"/>
              </a:stretch>
            </a:blipFill>
          </p:spPr>
        </p:sp>
      </p:grpSp>
      <p:pic>
        <p:nvPicPr>
          <p:cNvPr id="4" name="Picture 4"/>
          <p:cNvPicPr>
            <a:picLocks noChangeAspect="1"/>
          </p:cNvPicPr>
          <p:nvPr/>
        </p:nvPicPr>
        <p:blipFill>
          <a:blip r:embed="rId4"/>
          <a:srcRect/>
          <a:stretch>
            <a:fillRect/>
          </a:stretch>
        </p:blipFill>
        <p:spPr>
          <a:xfrm>
            <a:off x="159981" y="0"/>
            <a:ext cx="6176060" cy="4114800"/>
          </a:xfrm>
          <a:prstGeom prst="rect">
            <a:avLst/>
          </a:prstGeom>
        </p:spPr>
      </p:pic>
      <p:grpSp>
        <p:nvGrpSpPr>
          <p:cNvPr id="5" name="Group 5"/>
          <p:cNvGrpSpPr>
            <a:grpSpLocks noChangeAspect="1"/>
          </p:cNvGrpSpPr>
          <p:nvPr/>
        </p:nvGrpSpPr>
        <p:grpSpPr>
          <a:xfrm>
            <a:off x="7150203" y="377092"/>
            <a:ext cx="3493879" cy="3413010"/>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a:stretch>
                <a:fillRect l="-24150" t="26" r="-22181" b="-17"/>
              </a:stretch>
            </a:blipFill>
          </p:spPr>
        </p:sp>
      </p:grpSp>
      <p:grpSp>
        <p:nvGrpSpPr>
          <p:cNvPr id="7" name="Group 7"/>
          <p:cNvGrpSpPr>
            <a:grpSpLocks noChangeAspect="1"/>
          </p:cNvGrpSpPr>
          <p:nvPr/>
        </p:nvGrpSpPr>
        <p:grpSpPr>
          <a:xfrm>
            <a:off x="579378" y="6591300"/>
            <a:ext cx="3560631" cy="3016064"/>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33" t="-4257" r="50" b="-3941"/>
              </a:stretch>
            </a:blipFill>
          </p:spPr>
        </p:sp>
      </p:grpSp>
      <p:grpSp>
        <p:nvGrpSpPr>
          <p:cNvPr id="9" name="Group 9"/>
          <p:cNvGrpSpPr>
            <a:grpSpLocks noChangeAspect="1"/>
          </p:cNvGrpSpPr>
          <p:nvPr/>
        </p:nvGrpSpPr>
        <p:grpSpPr>
          <a:xfrm>
            <a:off x="8446184" y="7167004"/>
            <a:ext cx="4847494" cy="3119996"/>
            <a:chOff x="0" y="0"/>
            <a:chExt cx="5513070" cy="3548380"/>
          </a:xfrm>
        </p:grpSpPr>
        <p:sp>
          <p:nvSpPr>
            <p:cNvPr id="10" name="Freeform 10"/>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l="-23" t="12" r="-7012"/>
              </a:stretch>
            </a:blipFill>
          </p:spPr>
        </p:sp>
      </p:grpSp>
      <p:grpSp>
        <p:nvGrpSpPr>
          <p:cNvPr id="11" name="Group 11"/>
          <p:cNvGrpSpPr>
            <a:grpSpLocks noChangeAspect="1"/>
          </p:cNvGrpSpPr>
          <p:nvPr/>
        </p:nvGrpSpPr>
        <p:grpSpPr>
          <a:xfrm>
            <a:off x="4332099" y="6429375"/>
            <a:ext cx="4007886" cy="3857625"/>
            <a:chOff x="30480" y="591820"/>
            <a:chExt cx="12736830" cy="12259310"/>
          </a:xfrm>
        </p:grpSpPr>
        <p:sp>
          <p:nvSpPr>
            <p:cNvPr id="12" name="Freeform 12"/>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18210" t="1963" r="-17498" b="4010"/>
              </a:stretch>
            </a:blipFill>
          </p:spPr>
        </p:sp>
      </p:grpSp>
      <p:grpSp>
        <p:nvGrpSpPr>
          <p:cNvPr id="13" name="Group 13"/>
          <p:cNvGrpSpPr>
            <a:grpSpLocks noChangeAspect="1"/>
          </p:cNvGrpSpPr>
          <p:nvPr/>
        </p:nvGrpSpPr>
        <p:grpSpPr>
          <a:xfrm>
            <a:off x="12126513" y="371598"/>
            <a:ext cx="5313994" cy="2438658"/>
            <a:chOff x="-161290" y="232410"/>
            <a:chExt cx="12611100" cy="5787390"/>
          </a:xfrm>
        </p:grpSpPr>
        <p:sp>
          <p:nvSpPr>
            <p:cNvPr id="14" name="Freeform 14"/>
            <p:cNvSpPr/>
            <p:nvPr/>
          </p:nvSpPr>
          <p:spPr>
            <a:xfrm>
              <a:off x="-161290" y="232410"/>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blipFill>
              <a:blip r:embed="rId9"/>
              <a:stretch>
                <a:fillRect l="3200" t="-248" r="424" b="-39757"/>
              </a:stretch>
            </a:blipFill>
          </p:spPr>
        </p:sp>
      </p:grpSp>
      <p:sp>
        <p:nvSpPr>
          <p:cNvPr id="15" name="TextBox 15"/>
          <p:cNvSpPr txBox="1"/>
          <p:nvPr/>
        </p:nvSpPr>
        <p:spPr>
          <a:xfrm>
            <a:off x="864269" y="1610987"/>
            <a:ext cx="3468286" cy="959501"/>
          </a:xfrm>
          <a:prstGeom prst="rect">
            <a:avLst/>
          </a:prstGeom>
        </p:spPr>
        <p:txBody>
          <a:bodyPr lIns="0" tIns="0" rIns="0" bIns="0" rtlCol="0" anchor="t">
            <a:spAutoFit/>
          </a:bodyPr>
          <a:lstStyle/>
          <a:p>
            <a:pPr algn="ctr">
              <a:lnSpc>
                <a:spcPts val="7978"/>
              </a:lnSpc>
            </a:pPr>
            <a:r>
              <a:rPr lang="en-US" sz="5698">
                <a:solidFill>
                  <a:srgbClr val="000000"/>
                </a:solidFill>
                <a:latin typeface="Gagalin"/>
              </a:rPr>
              <a:t>Galápagos</a:t>
            </a:r>
          </a:p>
        </p:txBody>
      </p:sp>
      <p:sp>
        <p:nvSpPr>
          <p:cNvPr id="16" name="TextBox 16"/>
          <p:cNvSpPr txBox="1"/>
          <p:nvPr/>
        </p:nvSpPr>
        <p:spPr>
          <a:xfrm>
            <a:off x="864269" y="3290054"/>
            <a:ext cx="9505508" cy="2800767"/>
          </a:xfrm>
          <a:prstGeom prst="rect">
            <a:avLst/>
          </a:prstGeom>
        </p:spPr>
        <p:txBody>
          <a:bodyPr lIns="0" tIns="0" rIns="0" bIns="0" rtlCol="0" anchor="t">
            <a:spAutoFit/>
          </a:bodyPr>
          <a:lstStyle/>
          <a:p>
            <a:pPr algn="ctr"/>
            <a:r>
              <a:rPr lang="es-ES" sz="5400" dirty="0">
                <a:latin typeface="Quicksand Bold" panose="020B0604020202020204" charset="0"/>
              </a:rPr>
              <a:t/>
            </a:r>
            <a:br>
              <a:rPr lang="es-ES" sz="5400" dirty="0">
                <a:latin typeface="Quicksand Bold" panose="020B0604020202020204" charset="0"/>
              </a:rPr>
            </a:br>
            <a:r>
              <a:rPr lang="es-ES" sz="3200" dirty="0">
                <a:latin typeface="Quicksand Bold" panose="020B0604020202020204" charset="0"/>
              </a:rPr>
              <a:t>La diversidad de la vida observada en las islas hizo que Darwin dudara de la inmutabilidad de </a:t>
            </a:r>
            <a:r>
              <a:rPr lang="es-ES" sz="3200" dirty="0" smtClean="0">
                <a:latin typeface="Quicksand Bold" panose="020B0604020202020204" charset="0"/>
              </a:rPr>
              <a:t>las especies</a:t>
            </a:r>
            <a:r>
              <a:rPr lang="es-ES" sz="3200" dirty="0">
                <a:latin typeface="Quicksand Bold" panose="020B0604020202020204" charset="0"/>
              </a:rPr>
              <a:t>, una creencia que existía en ese </a:t>
            </a:r>
            <a:r>
              <a:rPr lang="es-ES" sz="3200" dirty="0" smtClean="0">
                <a:latin typeface="Quicksand Bold" panose="020B0604020202020204" charset="0"/>
              </a:rPr>
              <a:t>momento</a:t>
            </a:r>
            <a:r>
              <a:rPr lang="es-ES" sz="3200" dirty="0">
                <a:latin typeface="Quicksand Bold" panose="020B0604020202020204" charset="0"/>
              </a:rPr>
              <a:t>.</a:t>
            </a:r>
            <a:endParaRPr lang="en-US" sz="5400" dirty="0">
              <a:solidFill>
                <a:srgbClr val="000000"/>
              </a:solidFill>
              <a:latin typeface="Quicksand Bold"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507" b="7507"/>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26552" y="1938875"/>
            <a:ext cx="4826617" cy="5861038"/>
          </a:xfrm>
          <a:prstGeom prst="rect">
            <a:avLst/>
          </a:prstGeom>
          <a:solidFill>
            <a:srgbClr val="FFC83A"/>
          </a:solidFill>
        </p:spPr>
      </p:sp>
      <p:sp>
        <p:nvSpPr>
          <p:cNvPr id="3" name="AutoShape 3"/>
          <p:cNvSpPr/>
          <p:nvPr/>
        </p:nvSpPr>
        <p:spPr>
          <a:xfrm>
            <a:off x="6369878" y="2916846"/>
            <a:ext cx="4958947" cy="5861038"/>
          </a:xfrm>
          <a:prstGeom prst="rect">
            <a:avLst/>
          </a:prstGeom>
          <a:solidFill>
            <a:srgbClr val="FFC83A"/>
          </a:solidFill>
        </p:spPr>
      </p:sp>
      <p:sp>
        <p:nvSpPr>
          <p:cNvPr id="4" name="AutoShape 4"/>
          <p:cNvSpPr/>
          <p:nvPr/>
        </p:nvSpPr>
        <p:spPr>
          <a:xfrm>
            <a:off x="12353285" y="3844050"/>
            <a:ext cx="4906015" cy="5861038"/>
          </a:xfrm>
          <a:prstGeom prst="rect">
            <a:avLst/>
          </a:prstGeom>
          <a:solidFill>
            <a:srgbClr val="FFC83A"/>
          </a:solidFill>
        </p:spPr>
      </p:sp>
      <p:sp>
        <p:nvSpPr>
          <p:cNvPr id="5" name="TextBox 5"/>
          <p:cNvSpPr txBox="1"/>
          <p:nvPr/>
        </p:nvSpPr>
        <p:spPr>
          <a:xfrm>
            <a:off x="6550008" y="3212877"/>
            <a:ext cx="4598688" cy="4924425"/>
          </a:xfrm>
          <a:prstGeom prst="rect">
            <a:avLst/>
          </a:prstGeom>
        </p:spPr>
        <p:txBody>
          <a:bodyPr lIns="0" tIns="0" rIns="0" bIns="0" rtlCol="0" anchor="t">
            <a:spAutoFit/>
          </a:bodyPr>
          <a:lstStyle/>
          <a:p>
            <a:pPr lvl="0" algn="ctr" eaLnBrk="0" fontAlgn="base" hangingPunct="0">
              <a:spcBef>
                <a:spcPct val="0"/>
              </a:spcBef>
              <a:spcAft>
                <a:spcPct val="0"/>
              </a:spcAft>
            </a:pPr>
            <a:r>
              <a:rPr lang="es-ES" altLang="pt-BR" sz="3200" dirty="0">
                <a:solidFill>
                  <a:srgbClr val="222222"/>
                </a:solidFill>
                <a:latin typeface="Quicksand Bold" panose="020B0604020202020204" charset="0"/>
              </a:rPr>
              <a:t>Algunos individuos tienen características más ventajosas, ya que los individuos en una población no son </a:t>
            </a:r>
            <a:r>
              <a:rPr lang="es-ES" altLang="pt-BR" sz="3200" dirty="0" smtClean="0">
                <a:solidFill>
                  <a:srgbClr val="222222"/>
                </a:solidFill>
                <a:latin typeface="Quicksand Bold" panose="020B0604020202020204" charset="0"/>
              </a:rPr>
              <a:t>iguales. </a:t>
            </a:r>
            <a:r>
              <a:rPr lang="es-ES" altLang="pt-BR" sz="3200" dirty="0">
                <a:solidFill>
                  <a:srgbClr val="222222"/>
                </a:solidFill>
                <a:latin typeface="Quicksand Bold" panose="020B0604020202020204" charset="0"/>
              </a:rPr>
              <a:t>La selección natural preserva a los individuos que sobreviven y producen </a:t>
            </a:r>
            <a:r>
              <a:rPr lang="es-ES" altLang="pt-BR" sz="3200" dirty="0" smtClean="0">
                <a:solidFill>
                  <a:srgbClr val="222222"/>
                </a:solidFill>
                <a:latin typeface="Quicksand Bold" panose="020B0604020202020204" charset="0"/>
              </a:rPr>
              <a:t>descendencia</a:t>
            </a:r>
            <a:r>
              <a:rPr lang="es-ES" altLang="pt-BR" sz="1600" dirty="0" smtClean="0">
                <a:latin typeface="Quicksand Bold" panose="020B0604020202020204" charset="0"/>
              </a:rPr>
              <a:t>.</a:t>
            </a:r>
            <a:endParaRPr lang="es-ES" altLang="pt-BR" sz="2400" dirty="0">
              <a:latin typeface="Quicksand Bold" panose="020B0604020202020204" charset="0"/>
            </a:endParaRPr>
          </a:p>
        </p:txBody>
      </p:sp>
      <p:sp>
        <p:nvSpPr>
          <p:cNvPr id="6" name="TextBox 6"/>
          <p:cNvSpPr txBox="1"/>
          <p:nvPr/>
        </p:nvSpPr>
        <p:spPr>
          <a:xfrm>
            <a:off x="4106469" y="643572"/>
            <a:ext cx="10184951" cy="732155"/>
          </a:xfrm>
          <a:prstGeom prst="rect">
            <a:avLst/>
          </a:prstGeom>
        </p:spPr>
        <p:txBody>
          <a:bodyPr lIns="0" tIns="0" rIns="0" bIns="0" rtlCol="0" anchor="t">
            <a:spAutoFit/>
          </a:bodyPr>
          <a:lstStyle/>
          <a:p>
            <a:pPr algn="ctr">
              <a:lnSpc>
                <a:spcPts val="5980"/>
              </a:lnSpc>
            </a:pPr>
            <a:r>
              <a:rPr lang="en-US" sz="4600" spc="-46" dirty="0" err="1" smtClean="0">
                <a:solidFill>
                  <a:srgbClr val="FFFFFF"/>
                </a:solidFill>
                <a:latin typeface="Quicksand Bold"/>
              </a:rPr>
              <a:t>Principios</a:t>
            </a:r>
            <a:endParaRPr lang="en-US" sz="4600" spc="-46" dirty="0">
              <a:solidFill>
                <a:srgbClr val="FFFFFF"/>
              </a:solidFill>
              <a:latin typeface="Quicksand Bold"/>
            </a:endParaRPr>
          </a:p>
        </p:txBody>
      </p:sp>
      <p:sp>
        <p:nvSpPr>
          <p:cNvPr id="7" name="TextBox 7"/>
          <p:cNvSpPr txBox="1"/>
          <p:nvPr/>
        </p:nvSpPr>
        <p:spPr>
          <a:xfrm>
            <a:off x="877625" y="2099405"/>
            <a:ext cx="4524469" cy="5539978"/>
          </a:xfrm>
          <a:prstGeom prst="rect">
            <a:avLst/>
          </a:prstGeom>
        </p:spPr>
        <p:txBody>
          <a:bodyPr wrap="square" lIns="0" tIns="0" rIns="0" bIns="0" rtlCol="0" anchor="t">
            <a:spAutoFit/>
          </a:bodyPr>
          <a:lstStyle/>
          <a:p>
            <a:pPr lvl="0" algn="ctr" eaLnBrk="0" fontAlgn="base" hangingPunct="0">
              <a:spcBef>
                <a:spcPct val="0"/>
              </a:spcBef>
              <a:spcAft>
                <a:spcPct val="0"/>
              </a:spcAft>
            </a:pPr>
            <a:r>
              <a:rPr lang="es-ES" altLang="pt-BR" sz="4000" dirty="0">
                <a:solidFill>
                  <a:srgbClr val="222222"/>
                </a:solidFill>
                <a:latin typeface="Quicksand Bold" panose="020B0604020202020204" charset="0"/>
              </a:rPr>
              <a:t>No todos los individuos nacidos de una población sobreviven. Entonces el tamaño de la población permanece </a:t>
            </a:r>
            <a:r>
              <a:rPr lang="es-ES" altLang="pt-BR" sz="4000" dirty="0" smtClean="0">
                <a:solidFill>
                  <a:srgbClr val="222222"/>
                </a:solidFill>
                <a:latin typeface="Quicksand Bold" panose="020B0604020202020204" charset="0"/>
              </a:rPr>
              <a:t>constante</a:t>
            </a:r>
            <a:r>
              <a:rPr lang="es-ES" altLang="pt-BR" sz="2000" dirty="0" smtClean="0">
                <a:latin typeface="Quicksand Bold" panose="020B0604020202020204" charset="0"/>
              </a:rPr>
              <a:t>.</a:t>
            </a:r>
            <a:endParaRPr lang="es-ES" altLang="pt-BR" sz="3200" dirty="0">
              <a:latin typeface="Quicksand Bold" panose="020B0604020202020204" charset="0"/>
            </a:endParaRPr>
          </a:p>
        </p:txBody>
      </p:sp>
      <p:sp>
        <p:nvSpPr>
          <p:cNvPr id="8" name="TextBox 8"/>
          <p:cNvSpPr txBox="1"/>
          <p:nvPr/>
        </p:nvSpPr>
        <p:spPr>
          <a:xfrm>
            <a:off x="12647284" y="4191009"/>
            <a:ext cx="4318017" cy="4862870"/>
          </a:xfrm>
          <a:prstGeom prst="rect">
            <a:avLst/>
          </a:prstGeom>
        </p:spPr>
        <p:txBody>
          <a:bodyPr lIns="0" tIns="0" rIns="0" bIns="0" rtlCol="0" anchor="t">
            <a:spAutoFit/>
          </a:bodyPr>
          <a:lstStyle/>
          <a:p>
            <a:pPr algn="ctr"/>
            <a:r>
              <a:rPr lang="es-ES" sz="2800" dirty="0"/>
              <a:t/>
            </a:r>
            <a:br>
              <a:rPr lang="es-ES" sz="2800" dirty="0"/>
            </a:br>
            <a:r>
              <a:rPr lang="es-ES" sz="3200" dirty="0">
                <a:latin typeface="Quicksand Bold" panose="020B0604020202020204" charset="0"/>
              </a:rPr>
              <a:t>Los descendientes heredan las características ventajosas de los padres que tampoco son idénticos entre sí, esto favorece al individuo a sobrevivir el sellado natural.</a:t>
            </a:r>
            <a:endParaRPr lang="en-US" sz="3200" dirty="0">
              <a:solidFill>
                <a:srgbClr val="100F0D"/>
              </a:solidFill>
              <a:latin typeface="Quicksand Bold" panose="020B0604020202020204" charset="0"/>
            </a:endParaRPr>
          </a:p>
        </p:txBody>
      </p:sp>
      <p:sp>
        <p:nvSpPr>
          <p:cNvPr id="9"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2"/>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14566" b="14566"/>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14300"/>
            <a:ext cx="13931408" cy="10022395"/>
          </a:xfrm>
          <a:prstGeom prst="rect">
            <a:avLst/>
          </a:prstGeom>
        </p:spPr>
      </p:pic>
      <p:sp>
        <p:nvSpPr>
          <p:cNvPr id="4" name="CaixaDeTexto 3"/>
          <p:cNvSpPr txBox="1"/>
          <p:nvPr/>
        </p:nvSpPr>
        <p:spPr>
          <a:xfrm>
            <a:off x="5715000" y="2857500"/>
            <a:ext cx="2514600" cy="646331"/>
          </a:xfrm>
          <a:prstGeom prst="rect">
            <a:avLst/>
          </a:prstGeom>
          <a:solidFill>
            <a:schemeClr val="bg1"/>
          </a:solidFill>
        </p:spPr>
        <p:txBody>
          <a:bodyPr wrap="square" rtlCol="0">
            <a:spAutoFit/>
          </a:bodyPr>
          <a:lstStyle/>
          <a:p>
            <a:pPr algn="ctr"/>
            <a:r>
              <a:rPr lang="pt-BR" b="1" dirty="0" err="1" smtClean="0">
                <a:latin typeface="Ubuntu" panose="020B0504030602030204" pitchFamily="34" charset="0"/>
              </a:rPr>
              <a:t>Algunos</a:t>
            </a:r>
            <a:r>
              <a:rPr lang="pt-BR" b="1" dirty="0" smtClean="0">
                <a:latin typeface="Ubuntu" panose="020B0504030602030204" pitchFamily="34" charset="0"/>
              </a:rPr>
              <a:t> ratones </a:t>
            </a:r>
            <a:r>
              <a:rPr lang="pt-BR" b="1" dirty="0" err="1" smtClean="0">
                <a:latin typeface="Ubuntu" panose="020B0504030602030204" pitchFamily="34" charset="0"/>
              </a:rPr>
              <a:t>son</a:t>
            </a:r>
            <a:r>
              <a:rPr lang="pt-BR" b="1" dirty="0" smtClean="0">
                <a:latin typeface="Ubuntu" panose="020B0504030602030204" pitchFamily="34" charset="0"/>
              </a:rPr>
              <a:t> comidos por </a:t>
            </a:r>
            <a:r>
              <a:rPr lang="pt-BR" b="1" dirty="0" err="1" smtClean="0">
                <a:latin typeface="Ubuntu" panose="020B0504030602030204" pitchFamily="34" charset="0"/>
              </a:rPr>
              <a:t>el</a:t>
            </a:r>
            <a:r>
              <a:rPr lang="pt-BR" b="1" dirty="0" smtClean="0">
                <a:latin typeface="Ubuntu" panose="020B0504030602030204" pitchFamily="34" charset="0"/>
              </a:rPr>
              <a:t> zorro</a:t>
            </a:r>
            <a:endParaRPr lang="pt-BR" b="1" dirty="0">
              <a:latin typeface="Ubuntu" panose="020B0504030602030204" pitchFamily="34" charset="0"/>
            </a:endParaRPr>
          </a:p>
        </p:txBody>
      </p:sp>
      <p:sp>
        <p:nvSpPr>
          <p:cNvPr id="5" name="CaixaDeTexto 4"/>
          <p:cNvSpPr txBox="1"/>
          <p:nvPr/>
        </p:nvSpPr>
        <p:spPr>
          <a:xfrm>
            <a:off x="10096500" y="2857499"/>
            <a:ext cx="3124200" cy="646331"/>
          </a:xfrm>
          <a:prstGeom prst="rect">
            <a:avLst/>
          </a:prstGeom>
          <a:solidFill>
            <a:schemeClr val="bg1"/>
          </a:solidFill>
        </p:spPr>
        <p:txBody>
          <a:bodyPr wrap="square" rtlCol="0">
            <a:spAutoFit/>
          </a:bodyPr>
          <a:lstStyle/>
          <a:p>
            <a:pPr algn="ctr"/>
            <a:r>
              <a:rPr lang="pt-BR" b="1" dirty="0" smtClean="0">
                <a:latin typeface="Ubuntu" panose="020B0504030602030204" pitchFamily="34" charset="0"/>
              </a:rPr>
              <a:t>Los Ratone </a:t>
            </a:r>
            <a:r>
              <a:rPr lang="pt-BR" b="1" dirty="0" err="1" smtClean="0">
                <a:latin typeface="Ubuntu" panose="020B0504030602030204" pitchFamily="34" charset="0"/>
              </a:rPr>
              <a:t>supervivientes</a:t>
            </a:r>
            <a:r>
              <a:rPr lang="pt-BR" b="1" dirty="0" smtClean="0">
                <a:latin typeface="Ubuntu" panose="020B0504030602030204" pitchFamily="34" charset="0"/>
              </a:rPr>
              <a:t> se </a:t>
            </a:r>
            <a:r>
              <a:rPr lang="pt-BR" b="1" dirty="0" err="1" smtClean="0">
                <a:latin typeface="Ubuntu" panose="020B0504030602030204" pitchFamily="34" charset="0"/>
              </a:rPr>
              <a:t>reproducen</a:t>
            </a:r>
            <a:endParaRPr lang="pt-BR" b="1" dirty="0">
              <a:latin typeface="Ubuntu" panose="020B0504030602030204" pitchFamily="34" charset="0"/>
            </a:endParaRPr>
          </a:p>
        </p:txBody>
      </p:sp>
      <p:sp>
        <p:nvSpPr>
          <p:cNvPr id="6" name="CaixaDeTexto 5"/>
          <p:cNvSpPr txBox="1"/>
          <p:nvPr/>
        </p:nvSpPr>
        <p:spPr>
          <a:xfrm>
            <a:off x="2590800" y="8115300"/>
            <a:ext cx="3978442" cy="923330"/>
          </a:xfrm>
          <a:prstGeom prst="rect">
            <a:avLst/>
          </a:prstGeom>
          <a:solidFill>
            <a:schemeClr val="bg1"/>
          </a:solidFill>
        </p:spPr>
        <p:txBody>
          <a:bodyPr wrap="square" rtlCol="0">
            <a:spAutoFit/>
          </a:bodyPr>
          <a:lstStyle/>
          <a:p>
            <a:pPr algn="ctr"/>
            <a:r>
              <a:rPr lang="pt-BR" b="1" dirty="0" smtClean="0">
                <a:latin typeface="Ubuntu" panose="020B0504030602030204" pitchFamily="34" charset="0"/>
              </a:rPr>
              <a:t>La </a:t>
            </a:r>
            <a:r>
              <a:rPr lang="pt-BR" b="1" dirty="0" err="1" smtClean="0">
                <a:latin typeface="Ubuntu" panose="020B0504030602030204" pitchFamily="34" charset="0"/>
              </a:rPr>
              <a:t>población</a:t>
            </a:r>
            <a:r>
              <a:rPr lang="pt-BR" b="1" dirty="0" smtClean="0">
                <a:latin typeface="Ubuntu" panose="020B0504030602030204" pitchFamily="34" charset="0"/>
              </a:rPr>
              <a:t> de ratones </a:t>
            </a:r>
            <a:r>
              <a:rPr lang="pt-BR" b="1" dirty="0" err="1" smtClean="0">
                <a:latin typeface="Ubuntu" panose="020B0504030602030204" pitchFamily="34" charset="0"/>
              </a:rPr>
              <a:t>blancos</a:t>
            </a:r>
            <a:r>
              <a:rPr lang="pt-BR" b="1" dirty="0" smtClean="0">
                <a:latin typeface="Ubuntu" panose="020B0504030602030204" pitchFamily="34" charset="0"/>
              </a:rPr>
              <a:t> es </a:t>
            </a:r>
            <a:r>
              <a:rPr lang="pt-BR" b="1" dirty="0" err="1" smtClean="0">
                <a:latin typeface="Ubuntu" panose="020B0504030602030204" pitchFamily="34" charset="0"/>
              </a:rPr>
              <a:t>mayor</a:t>
            </a:r>
            <a:r>
              <a:rPr lang="pt-BR" b="1" dirty="0" smtClean="0">
                <a:latin typeface="Ubuntu" panose="020B0504030602030204" pitchFamily="34" charset="0"/>
              </a:rPr>
              <a:t> que </a:t>
            </a:r>
            <a:r>
              <a:rPr lang="pt-BR" b="1" dirty="0" err="1" smtClean="0">
                <a:latin typeface="Ubuntu" panose="020B0504030602030204" pitchFamily="34" charset="0"/>
              </a:rPr>
              <a:t>la</a:t>
            </a:r>
            <a:r>
              <a:rPr lang="pt-BR" b="1" dirty="0" smtClean="0">
                <a:latin typeface="Ubuntu" panose="020B0504030602030204" pitchFamily="34" charset="0"/>
              </a:rPr>
              <a:t> </a:t>
            </a:r>
            <a:r>
              <a:rPr lang="pt-BR" b="1" dirty="0" err="1" smtClean="0">
                <a:latin typeface="Ubuntu" panose="020B0504030602030204" pitchFamily="34" charset="0"/>
              </a:rPr>
              <a:t>poblácion</a:t>
            </a:r>
            <a:r>
              <a:rPr lang="pt-BR" b="1" dirty="0" smtClean="0">
                <a:latin typeface="Ubuntu" panose="020B0504030602030204" pitchFamily="34" charset="0"/>
              </a:rPr>
              <a:t> de ratones </a:t>
            </a:r>
            <a:r>
              <a:rPr lang="pt-BR" b="1" dirty="0" err="1" smtClean="0">
                <a:latin typeface="Ubuntu" panose="020B0504030602030204" pitchFamily="34" charset="0"/>
              </a:rPr>
              <a:t>oscuros</a:t>
            </a:r>
            <a:endParaRPr lang="pt-BR" b="1" dirty="0">
              <a:latin typeface="Ubuntu" panose="020B0504030602030204" pitchFamily="34" charset="0"/>
            </a:endParaRPr>
          </a:p>
        </p:txBody>
      </p:sp>
      <p:sp>
        <p:nvSpPr>
          <p:cNvPr id="7" name="CaixaDeTexto 6"/>
          <p:cNvSpPr txBox="1"/>
          <p:nvPr/>
        </p:nvSpPr>
        <p:spPr>
          <a:xfrm>
            <a:off x="7262483" y="8115300"/>
            <a:ext cx="3978442" cy="923330"/>
          </a:xfrm>
          <a:prstGeom prst="rect">
            <a:avLst/>
          </a:prstGeom>
          <a:solidFill>
            <a:schemeClr val="bg1"/>
          </a:solidFill>
        </p:spPr>
        <p:txBody>
          <a:bodyPr wrap="square" rtlCol="0">
            <a:spAutoFit/>
          </a:bodyPr>
          <a:lstStyle/>
          <a:p>
            <a:pPr algn="ctr"/>
            <a:r>
              <a:rPr lang="pt-BR" b="1" dirty="0" smtClean="0">
                <a:latin typeface="Ubuntu" panose="020B0504030602030204" pitchFamily="34" charset="0"/>
              </a:rPr>
              <a:t>Los ratones </a:t>
            </a:r>
            <a:r>
              <a:rPr lang="pt-BR" b="1" dirty="0" err="1" smtClean="0">
                <a:latin typeface="Ubuntu" panose="020B0504030602030204" pitchFamily="34" charset="0"/>
              </a:rPr>
              <a:t>blancos</a:t>
            </a:r>
            <a:r>
              <a:rPr lang="pt-BR" b="1" dirty="0" smtClean="0">
                <a:latin typeface="Ubuntu" panose="020B0504030602030204" pitchFamily="34" charset="0"/>
              </a:rPr>
              <a:t> </a:t>
            </a:r>
            <a:r>
              <a:rPr lang="pt-BR" b="1" dirty="0" err="1" smtClean="0">
                <a:latin typeface="Ubuntu" panose="020B0504030602030204" pitchFamily="34" charset="0"/>
              </a:rPr>
              <a:t>son</a:t>
            </a:r>
            <a:r>
              <a:rPr lang="pt-BR" b="1" dirty="0" smtClean="0">
                <a:latin typeface="Ubuntu" panose="020B0504030602030204" pitchFamily="34" charset="0"/>
              </a:rPr>
              <a:t> más </a:t>
            </a:r>
            <a:r>
              <a:rPr lang="pt-BR" b="1" dirty="0" err="1" smtClean="0">
                <a:latin typeface="Ubuntu" panose="020B0504030602030204" pitchFamily="34" charset="0"/>
              </a:rPr>
              <a:t>visibles</a:t>
            </a:r>
            <a:r>
              <a:rPr lang="pt-BR" b="1" dirty="0" smtClean="0">
                <a:latin typeface="Ubuntu" panose="020B0504030602030204" pitchFamily="34" charset="0"/>
              </a:rPr>
              <a:t> para </a:t>
            </a:r>
            <a:r>
              <a:rPr lang="pt-BR" b="1" dirty="0" err="1" smtClean="0">
                <a:latin typeface="Ubuntu" panose="020B0504030602030204" pitchFamily="34" charset="0"/>
              </a:rPr>
              <a:t>el</a:t>
            </a:r>
            <a:r>
              <a:rPr lang="pt-BR" b="1" dirty="0" smtClean="0">
                <a:latin typeface="Ubuntu" panose="020B0504030602030204" pitchFamily="34" charset="0"/>
              </a:rPr>
              <a:t> zorro, </a:t>
            </a:r>
            <a:r>
              <a:rPr lang="pt-BR" b="1" dirty="0" err="1" smtClean="0">
                <a:latin typeface="Ubuntu" panose="020B0504030602030204" pitchFamily="34" charset="0"/>
              </a:rPr>
              <a:t>po</a:t>
            </a:r>
            <a:r>
              <a:rPr lang="pt-BR" b="1" dirty="0" smtClean="0">
                <a:latin typeface="Ubuntu" panose="020B0504030602030204" pitchFamily="34" charset="0"/>
              </a:rPr>
              <a:t> </a:t>
            </a:r>
            <a:r>
              <a:rPr lang="pt-BR" b="1" dirty="0" err="1" smtClean="0">
                <a:latin typeface="Ubuntu" panose="020B0504030602030204" pitchFamily="34" charset="0"/>
              </a:rPr>
              <a:t>lo</a:t>
            </a:r>
            <a:r>
              <a:rPr lang="pt-BR" b="1" dirty="0" smtClean="0">
                <a:latin typeface="Ubuntu" panose="020B0504030602030204" pitchFamily="34" charset="0"/>
              </a:rPr>
              <a:t> tanto, </a:t>
            </a:r>
            <a:r>
              <a:rPr lang="pt-BR" b="1" dirty="0" err="1" smtClean="0">
                <a:latin typeface="Ubuntu" panose="020B0504030602030204" pitchFamily="34" charset="0"/>
              </a:rPr>
              <a:t>los</a:t>
            </a:r>
            <a:r>
              <a:rPr lang="pt-BR" b="1" dirty="0" smtClean="0">
                <a:latin typeface="Ubuntu" panose="020B0504030602030204" pitchFamily="34" charset="0"/>
              </a:rPr>
              <a:t> ratones </a:t>
            </a:r>
            <a:r>
              <a:rPr lang="pt-BR" b="1" dirty="0" err="1" smtClean="0">
                <a:latin typeface="Ubuntu" panose="020B0504030602030204" pitchFamily="34" charset="0"/>
              </a:rPr>
              <a:t>blancos</a:t>
            </a:r>
            <a:r>
              <a:rPr lang="pt-BR" b="1" dirty="0" smtClean="0">
                <a:latin typeface="Ubuntu" panose="020B0504030602030204" pitchFamily="34" charset="0"/>
              </a:rPr>
              <a:t> se </a:t>
            </a:r>
            <a:r>
              <a:rPr lang="pt-BR" b="1" dirty="0" err="1" smtClean="0">
                <a:latin typeface="Ubuntu" panose="020B0504030602030204" pitchFamily="34" charset="0"/>
              </a:rPr>
              <a:t>comen</a:t>
            </a:r>
            <a:r>
              <a:rPr lang="pt-BR" b="1" dirty="0" smtClean="0">
                <a:latin typeface="Ubuntu" panose="020B0504030602030204" pitchFamily="34" charset="0"/>
              </a:rPr>
              <a:t> más</a:t>
            </a:r>
            <a:endParaRPr lang="pt-BR" b="1" dirty="0">
              <a:latin typeface="Ubuntu" panose="020B0504030602030204" pitchFamily="34" charset="0"/>
            </a:endParaRPr>
          </a:p>
        </p:txBody>
      </p:sp>
      <p:sp>
        <p:nvSpPr>
          <p:cNvPr id="8" name="CaixaDeTexto 7"/>
          <p:cNvSpPr txBox="1"/>
          <p:nvPr/>
        </p:nvSpPr>
        <p:spPr>
          <a:xfrm>
            <a:off x="11942187" y="8115300"/>
            <a:ext cx="3978442" cy="923330"/>
          </a:xfrm>
          <a:prstGeom prst="rect">
            <a:avLst/>
          </a:prstGeom>
          <a:solidFill>
            <a:schemeClr val="bg1"/>
          </a:solidFill>
        </p:spPr>
        <p:txBody>
          <a:bodyPr wrap="square" rtlCol="0">
            <a:spAutoFit/>
          </a:bodyPr>
          <a:lstStyle/>
          <a:p>
            <a:pPr algn="ctr"/>
            <a:r>
              <a:rPr lang="pt-BR" b="1" dirty="0" smtClean="0">
                <a:latin typeface="Ubuntu" panose="020B0504030602030204" pitchFamily="34" charset="0"/>
              </a:rPr>
              <a:t>La próxima </a:t>
            </a:r>
            <a:r>
              <a:rPr lang="pt-BR" b="1" dirty="0" err="1" smtClean="0">
                <a:latin typeface="Ubuntu" panose="020B0504030602030204" pitchFamily="34" charset="0"/>
              </a:rPr>
              <a:t>generación</a:t>
            </a:r>
            <a:r>
              <a:rPr lang="pt-BR" b="1" dirty="0" smtClean="0">
                <a:latin typeface="Ubuntu" panose="020B0504030602030204" pitchFamily="34" charset="0"/>
              </a:rPr>
              <a:t> </a:t>
            </a:r>
            <a:r>
              <a:rPr lang="pt-BR" b="1" dirty="0" err="1" smtClean="0">
                <a:latin typeface="Ubuntu" panose="020B0504030602030204" pitchFamily="34" charset="0"/>
              </a:rPr>
              <a:t>contiene</a:t>
            </a:r>
            <a:r>
              <a:rPr lang="pt-BR" b="1" dirty="0" smtClean="0">
                <a:latin typeface="Ubuntu" panose="020B0504030602030204" pitchFamily="34" charset="0"/>
              </a:rPr>
              <a:t> um </a:t>
            </a:r>
            <a:r>
              <a:rPr lang="pt-BR" b="1" dirty="0" err="1" smtClean="0">
                <a:latin typeface="Ubuntu" panose="020B0504030602030204" pitchFamily="34" charset="0"/>
              </a:rPr>
              <a:t>gran</a:t>
            </a:r>
            <a:r>
              <a:rPr lang="pt-BR" b="1" dirty="0" smtClean="0">
                <a:latin typeface="Ubuntu" panose="020B0504030602030204" pitchFamily="34" charset="0"/>
              </a:rPr>
              <a:t> número de ratones </a:t>
            </a:r>
            <a:r>
              <a:rPr lang="pt-BR" b="1" dirty="0" err="1" smtClean="0">
                <a:latin typeface="Ubuntu" panose="020B0504030602030204" pitchFamily="34" charset="0"/>
              </a:rPr>
              <a:t>oscuros</a:t>
            </a:r>
            <a:endParaRPr lang="pt-BR" b="1" dirty="0">
              <a:latin typeface="Ubuntu" panose="020B0504030602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14566" b="1456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65828" y="331339"/>
            <a:ext cx="5791908" cy="5657850"/>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12143" t="26" r="-50650" b="-17"/>
              </a:stretch>
            </a:blipFill>
          </p:spPr>
        </p:sp>
      </p:grpSp>
      <p:pic>
        <p:nvPicPr>
          <p:cNvPr id="4" name="Picture 4"/>
          <p:cNvPicPr>
            <a:picLocks noChangeAspect="1"/>
          </p:cNvPicPr>
          <p:nvPr/>
        </p:nvPicPr>
        <p:blipFill>
          <a:blip r:embed="rId4"/>
          <a:srcRect/>
          <a:stretch>
            <a:fillRect/>
          </a:stretch>
        </p:blipFill>
        <p:spPr>
          <a:xfrm>
            <a:off x="330697" y="5578845"/>
            <a:ext cx="5058047" cy="5058047"/>
          </a:xfrm>
          <a:prstGeom prst="rect">
            <a:avLst/>
          </a:prstGeom>
        </p:spPr>
      </p:pic>
      <p:grpSp>
        <p:nvGrpSpPr>
          <p:cNvPr id="5" name="Group 5"/>
          <p:cNvGrpSpPr/>
          <p:nvPr/>
        </p:nvGrpSpPr>
        <p:grpSpPr>
          <a:xfrm>
            <a:off x="5388743" y="6601101"/>
            <a:ext cx="12622224" cy="3435325"/>
            <a:chOff x="0" y="0"/>
            <a:chExt cx="4070095" cy="1107737"/>
          </a:xfrm>
        </p:grpSpPr>
        <p:sp>
          <p:nvSpPr>
            <p:cNvPr id="6" name="Freeform 6"/>
            <p:cNvSpPr/>
            <p:nvPr/>
          </p:nvSpPr>
          <p:spPr>
            <a:xfrm>
              <a:off x="0" y="0"/>
              <a:ext cx="4070095" cy="1107737"/>
            </a:xfrm>
            <a:custGeom>
              <a:avLst/>
              <a:gdLst/>
              <a:ahLst/>
              <a:cxnLst/>
              <a:rect l="l" t="t" r="r" b="b"/>
              <a:pathLst>
                <a:path w="4070095" h="1107737">
                  <a:moveTo>
                    <a:pt x="0" y="0"/>
                  </a:moveTo>
                  <a:lnTo>
                    <a:pt x="4070095" y="0"/>
                  </a:lnTo>
                  <a:lnTo>
                    <a:pt x="4070095" y="1107737"/>
                  </a:lnTo>
                  <a:lnTo>
                    <a:pt x="0" y="1107737"/>
                  </a:lnTo>
                  <a:close/>
                </a:path>
              </a:pathLst>
            </a:custGeom>
            <a:solidFill>
              <a:srgbClr val="DDC7A4">
                <a:alpha val="74901"/>
              </a:srgbClr>
            </a:solidFill>
          </p:spPr>
        </p:sp>
      </p:grpSp>
      <p:sp>
        <p:nvSpPr>
          <p:cNvPr id="7" name="TextBox 7"/>
          <p:cNvSpPr txBox="1"/>
          <p:nvPr/>
        </p:nvSpPr>
        <p:spPr>
          <a:xfrm>
            <a:off x="1781872" y="1230231"/>
            <a:ext cx="7756407" cy="3075908"/>
          </a:xfrm>
          <a:prstGeom prst="rect">
            <a:avLst/>
          </a:prstGeom>
        </p:spPr>
        <p:txBody>
          <a:bodyPr lIns="0" tIns="0" rIns="0" bIns="0" rtlCol="0" anchor="t">
            <a:spAutoFit/>
          </a:bodyPr>
          <a:lstStyle/>
          <a:p>
            <a:pPr algn="ctr">
              <a:lnSpc>
                <a:spcPts val="12319"/>
              </a:lnSpc>
            </a:pPr>
            <a:r>
              <a:rPr lang="en-US" sz="8800" dirty="0" err="1">
                <a:solidFill>
                  <a:srgbClr val="008037"/>
                </a:solidFill>
                <a:latin typeface="Gagalin"/>
              </a:rPr>
              <a:t>modelo</a:t>
            </a:r>
            <a:r>
              <a:rPr lang="en-US" sz="8800" dirty="0">
                <a:solidFill>
                  <a:srgbClr val="008037"/>
                </a:solidFill>
                <a:latin typeface="Gagalin"/>
              </a:rPr>
              <a:t> </a:t>
            </a:r>
            <a:r>
              <a:rPr lang="en-US" sz="8800" dirty="0" err="1" smtClean="0">
                <a:solidFill>
                  <a:srgbClr val="008037"/>
                </a:solidFill>
                <a:latin typeface="Gagalin"/>
              </a:rPr>
              <a:t>creacionista</a:t>
            </a:r>
            <a:endParaRPr lang="en-US" sz="8800" dirty="0">
              <a:solidFill>
                <a:srgbClr val="008037"/>
              </a:solidFill>
              <a:latin typeface="Gagalin"/>
            </a:endParaRPr>
          </a:p>
        </p:txBody>
      </p:sp>
      <p:sp>
        <p:nvSpPr>
          <p:cNvPr id="8" name="TextBox 8"/>
          <p:cNvSpPr txBox="1"/>
          <p:nvPr/>
        </p:nvSpPr>
        <p:spPr>
          <a:xfrm>
            <a:off x="5388743" y="6712446"/>
            <a:ext cx="12622224" cy="3231654"/>
          </a:xfrm>
          <a:prstGeom prst="rect">
            <a:avLst/>
          </a:prstGeom>
        </p:spPr>
        <p:txBody>
          <a:bodyPr lIns="0" tIns="0" rIns="0" bIns="0" rtlCol="0" anchor="t">
            <a:spAutoFit/>
          </a:bodyPr>
          <a:lstStyle/>
          <a:p>
            <a:pPr marL="342900" lvl="0" indent="-342900" eaLnBrk="0" fontAlgn="base" hangingPunct="0">
              <a:spcBef>
                <a:spcPct val="0"/>
              </a:spcBef>
              <a:spcAft>
                <a:spcPct val="0"/>
              </a:spcAft>
              <a:buFont typeface="Arial" panose="020B0604020202020204" pitchFamily="34" charset="0"/>
              <a:buChar char="•"/>
            </a:pPr>
            <a:r>
              <a:rPr lang="es-ES" altLang="pt-BR" sz="2100" dirty="0">
                <a:solidFill>
                  <a:srgbClr val="222222"/>
                </a:solidFill>
                <a:latin typeface="Quicksand Bold" panose="020B0604020202020204" charset="0"/>
              </a:rPr>
              <a:t>El modelo creacionista, contrario a lo que muchos piensan, no tiene problemas para aceptar los conceptos de selección natural, porque es algo </a:t>
            </a:r>
            <a:r>
              <a:rPr lang="es-ES" altLang="pt-BR" sz="2100" dirty="0" smtClean="0">
                <a:solidFill>
                  <a:srgbClr val="222222"/>
                </a:solidFill>
                <a:latin typeface="Quicksand Bold" panose="020B0604020202020204" charset="0"/>
              </a:rPr>
              <a:t>observable.</a:t>
            </a:r>
          </a:p>
          <a:p>
            <a:pPr marL="342900" lvl="0" indent="-342900" eaLnBrk="0" fontAlgn="base" hangingPunct="0">
              <a:spcBef>
                <a:spcPct val="0"/>
              </a:spcBef>
              <a:spcAft>
                <a:spcPct val="0"/>
              </a:spcAft>
              <a:buFont typeface="Arial" panose="020B0604020202020204" pitchFamily="34" charset="0"/>
              <a:buChar char="•"/>
            </a:pPr>
            <a:endParaRPr lang="es-ES" altLang="pt-BR" sz="2100" dirty="0" smtClean="0">
              <a:solidFill>
                <a:srgbClr val="222222"/>
              </a:solidFill>
              <a:latin typeface="Quicksand Bold" panose="020B0604020202020204" charset="0"/>
            </a:endParaRPr>
          </a:p>
          <a:p>
            <a:pPr marL="342900" lvl="0" indent="-342900" eaLnBrk="0" fontAlgn="base" hangingPunct="0">
              <a:spcBef>
                <a:spcPct val="0"/>
              </a:spcBef>
              <a:spcAft>
                <a:spcPct val="0"/>
              </a:spcAft>
              <a:buFont typeface="Arial" panose="020B0604020202020204" pitchFamily="34" charset="0"/>
              <a:buChar char="•"/>
            </a:pPr>
            <a:r>
              <a:rPr lang="es-ES" altLang="pt-BR" sz="2100" dirty="0" smtClean="0">
                <a:solidFill>
                  <a:srgbClr val="222222"/>
                </a:solidFill>
                <a:latin typeface="Quicksand Bold" panose="020B0604020202020204" charset="0"/>
              </a:rPr>
              <a:t>La </a:t>
            </a:r>
            <a:r>
              <a:rPr lang="es-ES" altLang="pt-BR" sz="2100" dirty="0">
                <a:solidFill>
                  <a:srgbClr val="222222"/>
                </a:solidFill>
                <a:latin typeface="Quicksand Bold" panose="020B0604020202020204" charset="0"/>
              </a:rPr>
              <a:t>selección natural es un hecho observable que participa en el proceso de variación y especiación de los tipos originales de animales creados por </a:t>
            </a:r>
            <a:r>
              <a:rPr lang="es-ES" altLang="pt-BR" sz="2100" dirty="0" smtClean="0">
                <a:solidFill>
                  <a:srgbClr val="222222"/>
                </a:solidFill>
                <a:latin typeface="Quicksand Bold" panose="020B0604020202020204" charset="0"/>
              </a:rPr>
              <a:t>Dios.</a:t>
            </a:r>
          </a:p>
          <a:p>
            <a:pPr marL="342900" lvl="0" indent="-342900" eaLnBrk="0" fontAlgn="base" hangingPunct="0">
              <a:spcBef>
                <a:spcPct val="0"/>
              </a:spcBef>
              <a:spcAft>
                <a:spcPct val="0"/>
              </a:spcAft>
              <a:buFont typeface="Arial" panose="020B0604020202020204" pitchFamily="34" charset="0"/>
              <a:buChar char="•"/>
            </a:pPr>
            <a:endParaRPr lang="es-ES" altLang="pt-BR" sz="2100" dirty="0" smtClean="0">
              <a:solidFill>
                <a:srgbClr val="222222"/>
              </a:solidFill>
              <a:latin typeface="Quicksand Bold" panose="020B0604020202020204" charset="0"/>
            </a:endParaRPr>
          </a:p>
          <a:p>
            <a:pPr marL="342900" lvl="0" indent="-342900" eaLnBrk="0" fontAlgn="base" hangingPunct="0">
              <a:spcBef>
                <a:spcPct val="0"/>
              </a:spcBef>
              <a:spcAft>
                <a:spcPct val="0"/>
              </a:spcAft>
              <a:buFont typeface="Arial" panose="020B0604020202020204" pitchFamily="34" charset="0"/>
              <a:buChar char="•"/>
            </a:pPr>
            <a:r>
              <a:rPr lang="es-ES" altLang="pt-BR" sz="2100" dirty="0" smtClean="0">
                <a:solidFill>
                  <a:srgbClr val="222222"/>
                </a:solidFill>
                <a:latin typeface="Quicksand Bold" panose="020B0604020202020204" charset="0"/>
              </a:rPr>
              <a:t>De </a:t>
            </a:r>
            <a:r>
              <a:rPr lang="es-ES" altLang="pt-BR" sz="2100" dirty="0">
                <a:solidFill>
                  <a:srgbClr val="222222"/>
                </a:solidFill>
                <a:latin typeface="Quicksand Bold" panose="020B0604020202020204" charset="0"/>
              </a:rPr>
              <a:t>hecho, el concepto de selección natural fue ejemplificado en 1835 por un creacionista naturalista, Edward </a:t>
            </a:r>
            <a:r>
              <a:rPr lang="es-ES" altLang="pt-BR" sz="2100" dirty="0" err="1" smtClean="0">
                <a:solidFill>
                  <a:srgbClr val="222222"/>
                </a:solidFill>
                <a:latin typeface="Quicksand Bold" panose="020B0604020202020204" charset="0"/>
              </a:rPr>
              <a:t>Blyth</a:t>
            </a:r>
            <a:r>
              <a:rPr lang="es-ES" altLang="pt-BR" sz="2100" dirty="0" smtClean="0">
                <a:solidFill>
                  <a:srgbClr val="222222"/>
                </a:solidFill>
                <a:latin typeface="Quicksand Bold" panose="020B0604020202020204" charset="0"/>
              </a:rPr>
              <a:t>.</a:t>
            </a:r>
          </a:p>
          <a:p>
            <a:pPr marL="342900" lvl="0" indent="-342900" eaLnBrk="0" fontAlgn="base" hangingPunct="0">
              <a:spcBef>
                <a:spcPct val="0"/>
              </a:spcBef>
              <a:spcAft>
                <a:spcPct val="0"/>
              </a:spcAft>
              <a:buFont typeface="Arial" panose="020B0604020202020204" pitchFamily="34" charset="0"/>
              <a:buChar char="•"/>
            </a:pPr>
            <a:endParaRPr lang="es-ES" altLang="pt-BR" sz="2100" dirty="0" smtClean="0">
              <a:solidFill>
                <a:srgbClr val="222222"/>
              </a:solidFill>
              <a:latin typeface="Quicksand Bold" panose="020B0604020202020204" charset="0"/>
            </a:endParaRPr>
          </a:p>
          <a:p>
            <a:pPr marL="342900" lvl="0" indent="-342900" eaLnBrk="0" fontAlgn="base" hangingPunct="0">
              <a:spcBef>
                <a:spcPct val="0"/>
              </a:spcBef>
              <a:spcAft>
                <a:spcPct val="0"/>
              </a:spcAft>
              <a:buFont typeface="Arial" panose="020B0604020202020204" pitchFamily="34" charset="0"/>
              <a:buChar char="•"/>
            </a:pPr>
            <a:r>
              <a:rPr lang="es-ES" altLang="pt-BR" sz="2100" dirty="0" smtClean="0">
                <a:solidFill>
                  <a:srgbClr val="222222"/>
                </a:solidFill>
                <a:latin typeface="Quicksand Bold" panose="020B0604020202020204" charset="0"/>
              </a:rPr>
              <a:t>La </a:t>
            </a:r>
            <a:r>
              <a:rPr lang="es-ES" altLang="pt-BR" sz="2100" dirty="0">
                <a:solidFill>
                  <a:srgbClr val="222222"/>
                </a:solidFill>
                <a:latin typeface="Quicksand Bold" panose="020B0604020202020204" charset="0"/>
              </a:rPr>
              <a:t>dificultad tiene que ver con las llamadas diversificaciones de alto nivel, o </a:t>
            </a:r>
            <a:r>
              <a:rPr lang="es-ES" altLang="pt-BR" sz="2100" dirty="0" err="1">
                <a:solidFill>
                  <a:srgbClr val="222222"/>
                </a:solidFill>
                <a:latin typeface="Quicksand Bold" panose="020B0604020202020204" charset="0"/>
              </a:rPr>
              <a:t>macroevolución</a:t>
            </a:r>
            <a:r>
              <a:rPr lang="es-ES" altLang="pt-BR" sz="2100" dirty="0">
                <a:solidFill>
                  <a:srgbClr val="222222"/>
                </a:solidFill>
                <a:latin typeface="Quicksand Bold" panose="020B0604020202020204" charset="0"/>
              </a:rPr>
              <a:t>.</a:t>
            </a:r>
            <a:r>
              <a:rPr lang="es-ES" altLang="pt-BR" sz="1200" dirty="0">
                <a:latin typeface="Quicksand Bold" panose="020B0604020202020204" charset="0"/>
              </a:rPr>
              <a:t> </a:t>
            </a:r>
            <a:endParaRPr lang="es-ES" altLang="pt-BR" dirty="0">
              <a:latin typeface="Quicksand Bold" panose="020B0604020202020204" charset="0"/>
            </a:endParaRPr>
          </a:p>
        </p:txBody>
      </p:sp>
      <p:sp>
        <p:nvSpPr>
          <p:cNvPr id="9"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14566" b="1456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65828" y="331339"/>
            <a:ext cx="5791908" cy="5657850"/>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12143" t="26" r="-50650" b="-17"/>
              </a:stretch>
            </a:blipFill>
          </p:spPr>
        </p:sp>
      </p:grpSp>
      <p:pic>
        <p:nvPicPr>
          <p:cNvPr id="4" name="Picture 4"/>
          <p:cNvPicPr>
            <a:picLocks noChangeAspect="1"/>
          </p:cNvPicPr>
          <p:nvPr/>
        </p:nvPicPr>
        <p:blipFill>
          <a:blip r:embed="rId4"/>
          <a:srcRect/>
          <a:stretch>
            <a:fillRect/>
          </a:stretch>
        </p:blipFill>
        <p:spPr>
          <a:xfrm>
            <a:off x="330697" y="5578845"/>
            <a:ext cx="5058047" cy="5058047"/>
          </a:xfrm>
          <a:prstGeom prst="rect">
            <a:avLst/>
          </a:prstGeom>
        </p:spPr>
      </p:pic>
      <p:grpSp>
        <p:nvGrpSpPr>
          <p:cNvPr id="5" name="Group 5"/>
          <p:cNvGrpSpPr/>
          <p:nvPr/>
        </p:nvGrpSpPr>
        <p:grpSpPr>
          <a:xfrm>
            <a:off x="5388743" y="6601101"/>
            <a:ext cx="12622224" cy="3435325"/>
            <a:chOff x="0" y="0"/>
            <a:chExt cx="4070095" cy="1107737"/>
          </a:xfrm>
        </p:grpSpPr>
        <p:sp>
          <p:nvSpPr>
            <p:cNvPr id="6" name="Freeform 6"/>
            <p:cNvSpPr/>
            <p:nvPr/>
          </p:nvSpPr>
          <p:spPr>
            <a:xfrm>
              <a:off x="0" y="0"/>
              <a:ext cx="4070095" cy="1107737"/>
            </a:xfrm>
            <a:custGeom>
              <a:avLst/>
              <a:gdLst/>
              <a:ahLst/>
              <a:cxnLst/>
              <a:rect l="l" t="t" r="r" b="b"/>
              <a:pathLst>
                <a:path w="4070095" h="1107737">
                  <a:moveTo>
                    <a:pt x="0" y="0"/>
                  </a:moveTo>
                  <a:lnTo>
                    <a:pt x="4070095" y="0"/>
                  </a:lnTo>
                  <a:lnTo>
                    <a:pt x="4070095" y="1107737"/>
                  </a:lnTo>
                  <a:lnTo>
                    <a:pt x="0" y="1107737"/>
                  </a:lnTo>
                  <a:close/>
                </a:path>
              </a:pathLst>
            </a:custGeom>
            <a:solidFill>
              <a:srgbClr val="DDC7A4">
                <a:alpha val="74901"/>
              </a:srgbClr>
            </a:solidFill>
          </p:spPr>
        </p:sp>
      </p:grpSp>
      <p:sp>
        <p:nvSpPr>
          <p:cNvPr id="7" name="TextBox 7"/>
          <p:cNvSpPr txBox="1"/>
          <p:nvPr/>
        </p:nvSpPr>
        <p:spPr>
          <a:xfrm>
            <a:off x="1781872" y="1230231"/>
            <a:ext cx="7756407" cy="3075908"/>
          </a:xfrm>
          <a:prstGeom prst="rect">
            <a:avLst/>
          </a:prstGeom>
        </p:spPr>
        <p:txBody>
          <a:bodyPr lIns="0" tIns="0" rIns="0" bIns="0" rtlCol="0" anchor="t">
            <a:spAutoFit/>
          </a:bodyPr>
          <a:lstStyle/>
          <a:p>
            <a:pPr algn="ctr">
              <a:lnSpc>
                <a:spcPts val="12319"/>
              </a:lnSpc>
            </a:pPr>
            <a:r>
              <a:rPr lang="en-US" sz="8800">
                <a:solidFill>
                  <a:srgbClr val="008037"/>
                </a:solidFill>
                <a:latin typeface="Gagalin"/>
              </a:rPr>
              <a:t>modelo criacionista</a:t>
            </a:r>
          </a:p>
        </p:txBody>
      </p:sp>
      <p:sp>
        <p:nvSpPr>
          <p:cNvPr id="8" name="TextBox 8"/>
          <p:cNvSpPr txBox="1"/>
          <p:nvPr/>
        </p:nvSpPr>
        <p:spPr>
          <a:xfrm>
            <a:off x="5388742" y="7026101"/>
            <a:ext cx="12289657" cy="2585323"/>
          </a:xfrm>
          <a:prstGeom prst="rect">
            <a:avLst/>
          </a:prstGeom>
        </p:spPr>
        <p:txBody>
          <a:bodyPr wrap="square" lIns="0" tIns="0" rIns="0" bIns="0" rtlCol="0" anchor="t">
            <a:spAutoFit/>
          </a:bodyPr>
          <a:lstStyle/>
          <a:p>
            <a:pPr marL="342900" lvl="0" indent="-342900" eaLnBrk="0" fontAlgn="base" hangingPunct="0">
              <a:spcBef>
                <a:spcPct val="0"/>
              </a:spcBef>
              <a:spcAft>
                <a:spcPct val="0"/>
              </a:spcAft>
              <a:buFont typeface="Arial" panose="020B0604020202020204" pitchFamily="34" charset="0"/>
              <a:buChar char="•"/>
            </a:pPr>
            <a:r>
              <a:rPr lang="es-ES" altLang="pt-BR" sz="2100" dirty="0">
                <a:solidFill>
                  <a:srgbClr val="222222"/>
                </a:solidFill>
                <a:latin typeface="Quicksand Bold" panose="020B0604020202020204" charset="0"/>
              </a:rPr>
              <a:t>Mientras que el modelo evolutivo considera las mutaciones y la selección natural como fuerzas primarias de la evolución entre grandes grupos, en el modelo creacionista, la selección natural tiene el papel de preservar a los individuos más adaptados y eliminar a los que no lo </a:t>
            </a:r>
            <a:r>
              <a:rPr lang="es-ES" altLang="pt-BR" sz="2100" dirty="0" smtClean="0">
                <a:solidFill>
                  <a:srgbClr val="222222"/>
                </a:solidFill>
                <a:latin typeface="Quicksand Bold" panose="020B0604020202020204" charset="0"/>
              </a:rPr>
              <a:t>son.</a:t>
            </a:r>
          </a:p>
          <a:p>
            <a:pPr marL="342900" lvl="0" indent="-342900" eaLnBrk="0" fontAlgn="base" hangingPunct="0">
              <a:spcBef>
                <a:spcPct val="0"/>
              </a:spcBef>
              <a:spcAft>
                <a:spcPct val="0"/>
              </a:spcAft>
              <a:buFont typeface="Arial" panose="020B0604020202020204" pitchFamily="34" charset="0"/>
              <a:buChar char="•"/>
            </a:pPr>
            <a:endParaRPr lang="es-ES" altLang="pt-BR" sz="2100" dirty="0" smtClean="0">
              <a:solidFill>
                <a:srgbClr val="222222"/>
              </a:solidFill>
              <a:latin typeface="Quicksand Bold" panose="020B0604020202020204" charset="0"/>
            </a:endParaRPr>
          </a:p>
          <a:p>
            <a:pPr marL="342900" lvl="0" indent="-342900" eaLnBrk="0" fontAlgn="base" hangingPunct="0">
              <a:spcBef>
                <a:spcPct val="0"/>
              </a:spcBef>
              <a:spcAft>
                <a:spcPct val="0"/>
              </a:spcAft>
              <a:buFont typeface="Arial" panose="020B0604020202020204" pitchFamily="34" charset="0"/>
              <a:buChar char="•"/>
            </a:pPr>
            <a:r>
              <a:rPr lang="es-ES" altLang="pt-BR" sz="2100" dirty="0" smtClean="0">
                <a:solidFill>
                  <a:srgbClr val="222222"/>
                </a:solidFill>
                <a:latin typeface="Quicksand Bold" panose="020B0604020202020204" charset="0"/>
              </a:rPr>
              <a:t>La </a:t>
            </a:r>
            <a:r>
              <a:rPr lang="es-ES" altLang="pt-BR" sz="2100" dirty="0">
                <a:solidFill>
                  <a:srgbClr val="222222"/>
                </a:solidFill>
                <a:latin typeface="Quicksand Bold" panose="020B0604020202020204" charset="0"/>
              </a:rPr>
              <a:t>selección natural no crea variedad, selecciona la variedad existente. Para que tenga lugar la evolución darwiniana, debe surgir nueva información. Lo que se observa es que la información existente se modifica y no se crea.</a:t>
            </a:r>
            <a:r>
              <a:rPr lang="es-ES" altLang="pt-BR" sz="1200" dirty="0">
                <a:latin typeface="Quicksand Bold" panose="020B0604020202020204" charset="0"/>
              </a:rPr>
              <a:t> </a:t>
            </a:r>
            <a:endParaRPr lang="es-ES" altLang="pt-BR" dirty="0">
              <a:latin typeface="Quicksand Bold" panose="020B0604020202020204" charset="0"/>
            </a:endParaRPr>
          </a:p>
        </p:txBody>
      </p:sp>
      <p:sp>
        <p:nvSpPr>
          <p:cNvPr id="9"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14566" b="1456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165828" y="331339"/>
            <a:ext cx="5791908" cy="5657850"/>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12143" t="26" r="-50650" b="-17"/>
              </a:stretch>
            </a:blipFill>
          </p:spPr>
        </p:sp>
      </p:grpSp>
      <p:pic>
        <p:nvPicPr>
          <p:cNvPr id="4" name="Picture 4"/>
          <p:cNvPicPr>
            <a:picLocks noChangeAspect="1"/>
          </p:cNvPicPr>
          <p:nvPr/>
        </p:nvPicPr>
        <p:blipFill>
          <a:blip r:embed="rId4"/>
          <a:srcRect/>
          <a:stretch>
            <a:fillRect/>
          </a:stretch>
        </p:blipFill>
        <p:spPr>
          <a:xfrm>
            <a:off x="330697" y="5578845"/>
            <a:ext cx="5058047" cy="5058047"/>
          </a:xfrm>
          <a:prstGeom prst="rect">
            <a:avLst/>
          </a:prstGeom>
        </p:spPr>
      </p:pic>
      <p:grpSp>
        <p:nvGrpSpPr>
          <p:cNvPr id="5" name="Group 5"/>
          <p:cNvGrpSpPr/>
          <p:nvPr/>
        </p:nvGrpSpPr>
        <p:grpSpPr>
          <a:xfrm>
            <a:off x="5388743" y="6601101"/>
            <a:ext cx="12622224" cy="3435325"/>
            <a:chOff x="0" y="0"/>
            <a:chExt cx="4070095" cy="1107737"/>
          </a:xfrm>
        </p:grpSpPr>
        <p:sp>
          <p:nvSpPr>
            <p:cNvPr id="6" name="Freeform 6"/>
            <p:cNvSpPr/>
            <p:nvPr/>
          </p:nvSpPr>
          <p:spPr>
            <a:xfrm>
              <a:off x="0" y="0"/>
              <a:ext cx="4070095" cy="1107737"/>
            </a:xfrm>
            <a:custGeom>
              <a:avLst/>
              <a:gdLst/>
              <a:ahLst/>
              <a:cxnLst/>
              <a:rect l="l" t="t" r="r" b="b"/>
              <a:pathLst>
                <a:path w="4070095" h="1107737">
                  <a:moveTo>
                    <a:pt x="0" y="0"/>
                  </a:moveTo>
                  <a:lnTo>
                    <a:pt x="4070095" y="0"/>
                  </a:lnTo>
                  <a:lnTo>
                    <a:pt x="4070095" y="1107737"/>
                  </a:lnTo>
                  <a:lnTo>
                    <a:pt x="0" y="1107737"/>
                  </a:lnTo>
                  <a:close/>
                </a:path>
              </a:pathLst>
            </a:custGeom>
            <a:solidFill>
              <a:srgbClr val="DDC7A4">
                <a:alpha val="74901"/>
              </a:srgbClr>
            </a:solidFill>
          </p:spPr>
        </p:sp>
      </p:grpSp>
      <p:sp>
        <p:nvSpPr>
          <p:cNvPr id="7" name="TextBox 7"/>
          <p:cNvSpPr txBox="1"/>
          <p:nvPr/>
        </p:nvSpPr>
        <p:spPr>
          <a:xfrm>
            <a:off x="1781872" y="1230231"/>
            <a:ext cx="7756407" cy="3075908"/>
          </a:xfrm>
          <a:prstGeom prst="rect">
            <a:avLst/>
          </a:prstGeom>
        </p:spPr>
        <p:txBody>
          <a:bodyPr lIns="0" tIns="0" rIns="0" bIns="0" rtlCol="0" anchor="t">
            <a:spAutoFit/>
          </a:bodyPr>
          <a:lstStyle/>
          <a:p>
            <a:pPr algn="ctr">
              <a:lnSpc>
                <a:spcPts val="12319"/>
              </a:lnSpc>
            </a:pPr>
            <a:r>
              <a:rPr lang="en-US" sz="8800">
                <a:solidFill>
                  <a:srgbClr val="008037"/>
                </a:solidFill>
                <a:latin typeface="Gagalin"/>
              </a:rPr>
              <a:t>modelo criacionista</a:t>
            </a:r>
          </a:p>
        </p:txBody>
      </p:sp>
      <p:sp>
        <p:nvSpPr>
          <p:cNvPr id="8" name="TextBox 8"/>
          <p:cNvSpPr txBox="1"/>
          <p:nvPr/>
        </p:nvSpPr>
        <p:spPr>
          <a:xfrm>
            <a:off x="5388743" y="7078596"/>
            <a:ext cx="12364948" cy="2585323"/>
          </a:xfrm>
          <a:prstGeom prst="rect">
            <a:avLst/>
          </a:prstGeom>
        </p:spPr>
        <p:txBody>
          <a:bodyPr lIns="0" tIns="0" rIns="0" bIns="0" rtlCol="0" anchor="t">
            <a:spAutoFit/>
          </a:bodyPr>
          <a:lstStyle/>
          <a:p>
            <a:pPr marL="462280" lvl="1" indent="-231140" algn="just">
              <a:buFont typeface="Arial"/>
              <a:buChar char="•"/>
            </a:pPr>
            <a:r>
              <a:rPr lang="es-ES" sz="2800" dirty="0" smtClean="0">
                <a:latin typeface="Quicksand Bold" panose="020B0604020202020204" charset="0"/>
              </a:rPr>
              <a:t>Al </a:t>
            </a:r>
            <a:r>
              <a:rPr lang="es-ES" sz="2800" dirty="0">
                <a:latin typeface="Quicksand Bold" panose="020B0604020202020204" charset="0"/>
              </a:rPr>
              <a:t>abordar el modelo de creación, no debe hacerse de una manera que critique el modelo de evolución, sobre todo porque, hay aspectos de esta teoría que están de acuerdo con la visión creacionista. Siempre debe hacerse de una manera que aliente al alumno a ser un interrogador y utilizar el pensamiento crítico para considerar hipótesis alternativas.</a:t>
            </a:r>
            <a:endParaRPr lang="en-US" sz="4000" dirty="0">
              <a:solidFill>
                <a:srgbClr val="000000"/>
              </a:solidFill>
              <a:latin typeface="Quicksand Bold"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600" b="76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64392" y="673344"/>
            <a:ext cx="9252927" cy="7728927"/>
            <a:chOff x="0" y="0"/>
            <a:chExt cx="3130002" cy="2614477"/>
          </a:xfrm>
        </p:grpSpPr>
        <p:sp>
          <p:nvSpPr>
            <p:cNvPr id="3" name="Freeform 3"/>
            <p:cNvSpPr/>
            <p:nvPr/>
          </p:nvSpPr>
          <p:spPr>
            <a:xfrm>
              <a:off x="0" y="0"/>
              <a:ext cx="3130002" cy="2614476"/>
            </a:xfrm>
            <a:custGeom>
              <a:avLst/>
              <a:gdLst/>
              <a:ahLst/>
              <a:cxnLst/>
              <a:rect l="l" t="t" r="r" b="b"/>
              <a:pathLst>
                <a:path w="3130002" h="2614476">
                  <a:moveTo>
                    <a:pt x="0" y="0"/>
                  </a:moveTo>
                  <a:lnTo>
                    <a:pt x="3130002" y="0"/>
                  </a:lnTo>
                  <a:lnTo>
                    <a:pt x="3130002" y="2614476"/>
                  </a:lnTo>
                  <a:lnTo>
                    <a:pt x="0" y="2614476"/>
                  </a:lnTo>
                  <a:close/>
                </a:path>
              </a:pathLst>
            </a:custGeom>
            <a:solidFill>
              <a:srgbClr val="FEFFFC">
                <a:alpha val="66666"/>
              </a:srgbClr>
            </a:solidFill>
          </p:spPr>
        </p:sp>
      </p:grpSp>
      <p:sp>
        <p:nvSpPr>
          <p:cNvPr id="4" name="TextBox 4"/>
          <p:cNvSpPr txBox="1"/>
          <p:nvPr/>
        </p:nvSpPr>
        <p:spPr>
          <a:xfrm>
            <a:off x="581728" y="914400"/>
            <a:ext cx="8562272" cy="6450612"/>
          </a:xfrm>
          <a:prstGeom prst="rect">
            <a:avLst/>
          </a:prstGeom>
        </p:spPr>
        <p:txBody>
          <a:bodyPr lIns="0" tIns="0" rIns="0" bIns="0" rtlCol="0" anchor="t">
            <a:spAutoFit/>
          </a:bodyPr>
          <a:lstStyle/>
          <a:p>
            <a:pPr algn="ctr">
              <a:lnSpc>
                <a:spcPts val="3919"/>
              </a:lnSpc>
            </a:pPr>
            <a:r>
              <a:rPr lang="en-US" sz="2400" dirty="0" smtClean="0">
                <a:solidFill>
                  <a:srgbClr val="000000"/>
                </a:solidFill>
                <a:latin typeface="Quicksand Bold" panose="020B0604020202020204" charset="0"/>
              </a:rPr>
              <a:t>"</a:t>
            </a:r>
            <a:r>
              <a:rPr lang="es-ES" sz="2400" dirty="0">
                <a:latin typeface="Quicksand Bold" panose="020B0604020202020204" charset="0"/>
              </a:rPr>
              <a:t> </a:t>
            </a:r>
            <a:r>
              <a:rPr lang="es-ES" sz="2400" dirty="0" smtClean="0">
                <a:latin typeface="Quicksand Bold" panose="020B0604020202020204" charset="0"/>
              </a:rPr>
              <a:t>[…] </a:t>
            </a:r>
            <a:r>
              <a:rPr lang="pt-BR" sz="2400" dirty="0">
                <a:latin typeface="Quicksand Bold" panose="020B0604020202020204" charset="0"/>
              </a:rPr>
              <a:t>no </a:t>
            </a:r>
            <a:r>
              <a:rPr lang="pt-BR" sz="2400" dirty="0" err="1" smtClean="0">
                <a:latin typeface="Quicksand Bold" panose="020B0604020202020204" charset="0"/>
              </a:rPr>
              <a:t>puedo</a:t>
            </a:r>
            <a:r>
              <a:rPr lang="pt-BR" sz="2400" dirty="0" smtClean="0">
                <a:latin typeface="Quicksand Bold" panose="020B0604020202020204" charset="0"/>
              </a:rPr>
              <a:t> [...] </a:t>
            </a:r>
            <a:r>
              <a:rPr lang="es-ES" sz="2400" dirty="0" smtClean="0">
                <a:latin typeface="Quicksand Bold" panose="020B0604020202020204" charset="0"/>
              </a:rPr>
              <a:t>abrigar </a:t>
            </a:r>
            <a:r>
              <a:rPr lang="es-ES" sz="2400" dirty="0">
                <a:latin typeface="Quicksand Bold" panose="020B0604020202020204" charset="0"/>
              </a:rPr>
              <a:t>duda alguna de que la opinión que la mayor parte de los naturalistas mantuvieron hasta hace poco, y que yo mantuve anteriormente -o sea que cada especie ha sido creada independientemente-, es errónea. Estoy completamente convencido de que las especies no </a:t>
            </a:r>
            <a:r>
              <a:rPr lang="es-ES" sz="2400" dirty="0" smtClean="0">
                <a:latin typeface="Quicksand Bold" panose="020B0604020202020204" charset="0"/>
              </a:rPr>
              <a:t>son </a:t>
            </a:r>
            <a:r>
              <a:rPr lang="es-ES" sz="2400" dirty="0">
                <a:latin typeface="Quicksand Bold" panose="020B0604020202020204" charset="0"/>
              </a:rPr>
              <a:t>inmutables y de que las que pertenecen a lo que se llama el mismo género son descendientes directos de alguna otra especie, generalmente extinguida, de la misma manera que las variedades reconocidas de una especie son los descendientes de ésta. Además, estoy convencido de que la selección natural ha sido el medio más importante, pero no el único, de modificación.</a:t>
            </a:r>
            <a:endParaRPr lang="en-US" sz="2400" dirty="0">
              <a:solidFill>
                <a:srgbClr val="000000"/>
              </a:solidFill>
              <a:latin typeface="Quicksand Bold" panose="020B0604020202020204" charset="0"/>
            </a:endParaRPr>
          </a:p>
        </p:txBody>
      </p:sp>
      <p:pic>
        <p:nvPicPr>
          <p:cNvPr id="5" name="Picture 5"/>
          <p:cNvPicPr>
            <a:picLocks noChangeAspect="1"/>
          </p:cNvPicPr>
          <p:nvPr/>
        </p:nvPicPr>
        <p:blipFill>
          <a:blip r:embed="rId3"/>
          <a:srcRect/>
          <a:stretch>
            <a:fillRect/>
          </a:stretch>
        </p:blipFill>
        <p:spPr>
          <a:xfrm rot="898529">
            <a:off x="12120445" y="-38760"/>
            <a:ext cx="4114800" cy="4114800"/>
          </a:xfrm>
          <a:prstGeom prst="rect">
            <a:avLst/>
          </a:prstGeom>
        </p:spPr>
      </p:pic>
      <p:sp>
        <p:nvSpPr>
          <p:cNvPr id="6" name="TextBox 6"/>
          <p:cNvSpPr txBox="1"/>
          <p:nvPr/>
        </p:nvSpPr>
        <p:spPr>
          <a:xfrm>
            <a:off x="7301841" y="7507568"/>
            <a:ext cx="2014914" cy="781668"/>
          </a:xfrm>
          <a:prstGeom prst="rect">
            <a:avLst/>
          </a:prstGeom>
        </p:spPr>
        <p:txBody>
          <a:bodyPr lIns="0" tIns="0" rIns="0" bIns="0" rtlCol="0" anchor="t">
            <a:spAutoFit/>
          </a:bodyPr>
          <a:lstStyle/>
          <a:p>
            <a:pPr algn="r">
              <a:lnSpc>
                <a:spcPts val="2966"/>
              </a:lnSpc>
            </a:pPr>
            <a:r>
              <a:rPr lang="en-US" sz="2119">
                <a:solidFill>
                  <a:srgbClr val="000000"/>
                </a:solidFill>
                <a:latin typeface="Alegreya Sans SC Bold Italics"/>
              </a:rPr>
              <a:t>Charles Darwin. </a:t>
            </a:r>
          </a:p>
          <a:p>
            <a:pPr algn="r">
              <a:lnSpc>
                <a:spcPts val="2966"/>
              </a:lnSpc>
            </a:pPr>
            <a:endParaRPr lang="en-US" sz="2119">
              <a:solidFill>
                <a:srgbClr val="000000"/>
              </a:solidFill>
              <a:latin typeface="Alegreya Sans SC Bold Italics"/>
            </a:endParaRPr>
          </a:p>
        </p:txBody>
      </p:sp>
      <p:sp>
        <p:nvSpPr>
          <p:cNvPr id="7" name="TextBox 7"/>
          <p:cNvSpPr txBox="1"/>
          <p:nvPr/>
        </p:nvSpPr>
        <p:spPr>
          <a:xfrm>
            <a:off x="4191001" y="7874589"/>
            <a:ext cx="5125754" cy="282129"/>
          </a:xfrm>
          <a:prstGeom prst="rect">
            <a:avLst/>
          </a:prstGeom>
        </p:spPr>
        <p:txBody>
          <a:bodyPr wrap="square" lIns="0" tIns="0" rIns="0" bIns="0" rtlCol="0" anchor="t">
            <a:spAutoFit/>
          </a:bodyPr>
          <a:lstStyle/>
          <a:p>
            <a:pPr algn="ctr">
              <a:lnSpc>
                <a:spcPts val="2240"/>
              </a:lnSpc>
            </a:pPr>
            <a:r>
              <a:rPr lang="en-US" sz="1600" dirty="0" smtClean="0">
                <a:solidFill>
                  <a:srgbClr val="000000"/>
                </a:solidFill>
                <a:latin typeface="Alegreya Sans SC Bold Italics"/>
              </a:rPr>
              <a:t>El Origen de las </a:t>
            </a:r>
            <a:r>
              <a:rPr lang="en-US" sz="1600" dirty="0" err="1" smtClean="0">
                <a:solidFill>
                  <a:srgbClr val="000000"/>
                </a:solidFill>
                <a:latin typeface="Alegreya Sans SC Bold Italics"/>
              </a:rPr>
              <a:t>especies</a:t>
            </a:r>
            <a:r>
              <a:rPr lang="en-US" sz="1600" dirty="0" smtClean="0">
                <a:solidFill>
                  <a:srgbClr val="000000"/>
                </a:solidFill>
                <a:latin typeface="Alegreya Sans SC Bold Italics"/>
              </a:rPr>
              <a:t> </a:t>
            </a:r>
            <a:r>
              <a:rPr lang="en-US" sz="1600" dirty="0" err="1" smtClean="0">
                <a:solidFill>
                  <a:srgbClr val="000000"/>
                </a:solidFill>
                <a:latin typeface="Alegreya Sans SC Bold Italics"/>
              </a:rPr>
              <a:t>por</a:t>
            </a:r>
            <a:r>
              <a:rPr lang="en-US" sz="1600" dirty="0" smtClean="0">
                <a:solidFill>
                  <a:srgbClr val="000000"/>
                </a:solidFill>
                <a:latin typeface="Alegreya Sans SC Bold Italics"/>
              </a:rPr>
              <a:t> </a:t>
            </a:r>
            <a:r>
              <a:rPr lang="en-US" sz="1600" dirty="0" err="1" smtClean="0">
                <a:solidFill>
                  <a:srgbClr val="000000"/>
                </a:solidFill>
                <a:latin typeface="Alegreya Sans SC Bold Italics"/>
              </a:rPr>
              <a:t>medio</a:t>
            </a:r>
            <a:r>
              <a:rPr lang="en-US" sz="1600" dirty="0" smtClean="0">
                <a:solidFill>
                  <a:srgbClr val="000000"/>
                </a:solidFill>
                <a:latin typeface="Alegreya Sans SC Bold Italics"/>
              </a:rPr>
              <a:t> de la </a:t>
            </a:r>
            <a:r>
              <a:rPr lang="en-US" sz="1600" dirty="0" err="1" smtClean="0">
                <a:solidFill>
                  <a:srgbClr val="000000"/>
                </a:solidFill>
                <a:latin typeface="Alegreya Sans SC Bold Italics"/>
              </a:rPr>
              <a:t>selección</a:t>
            </a:r>
            <a:r>
              <a:rPr lang="en-US" sz="1600" dirty="0" smtClean="0">
                <a:solidFill>
                  <a:srgbClr val="000000"/>
                </a:solidFill>
                <a:latin typeface="Alegreya Sans SC Bold Italics"/>
              </a:rPr>
              <a:t> natural</a:t>
            </a:r>
            <a:endParaRPr lang="en-US" sz="1600" dirty="0">
              <a:solidFill>
                <a:srgbClr val="000000"/>
              </a:solidFill>
              <a:latin typeface="Alegreya Sans SC Bold Italics"/>
            </a:endParaRPr>
          </a:p>
        </p:txBody>
      </p:sp>
      <p:sp>
        <p:nvSpPr>
          <p:cNvPr id="8" name="TextBox 8"/>
          <p:cNvSpPr txBox="1"/>
          <p:nvPr/>
        </p:nvSpPr>
        <p:spPr>
          <a:xfrm rot="790766">
            <a:off x="13022381" y="1411974"/>
            <a:ext cx="2800273" cy="923330"/>
          </a:xfrm>
          <a:prstGeom prst="rect">
            <a:avLst/>
          </a:prstGeom>
        </p:spPr>
        <p:txBody>
          <a:bodyPr wrap="square" lIns="0" tIns="0" rIns="0" bIns="0" rtlCol="0" anchor="t">
            <a:spAutoFit/>
          </a:bodyPr>
          <a:lstStyle/>
          <a:p>
            <a:pPr lvl="0" eaLnBrk="0" fontAlgn="base" hangingPunct="0">
              <a:spcBef>
                <a:spcPct val="0"/>
              </a:spcBef>
              <a:spcAft>
                <a:spcPct val="0"/>
              </a:spcAft>
            </a:pPr>
            <a:r>
              <a:rPr lang="es-ES" altLang="pt-BR" sz="6000" dirty="0">
                <a:solidFill>
                  <a:srgbClr val="222222"/>
                </a:solidFill>
                <a:latin typeface="Quicksand Bold" panose="020B0604020202020204" charset="0"/>
              </a:rPr>
              <a:t>¿Será?</a:t>
            </a:r>
            <a:r>
              <a:rPr lang="es-ES" altLang="pt-BR" sz="6000" dirty="0">
                <a:latin typeface="Quicksand Bold" panose="020B0604020202020204" charset="0"/>
              </a:rPr>
              <a:t> </a:t>
            </a:r>
          </a:p>
        </p:txBody>
      </p:sp>
      <p:sp>
        <p:nvSpPr>
          <p:cNvPr id="9"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grpSp>
        <p:nvGrpSpPr>
          <p:cNvPr id="2" name="Group 2"/>
          <p:cNvGrpSpPr/>
          <p:nvPr/>
        </p:nvGrpSpPr>
        <p:grpSpPr>
          <a:xfrm>
            <a:off x="0" y="-114300"/>
            <a:ext cx="18288000" cy="5257800"/>
            <a:chOff x="0" y="0"/>
            <a:chExt cx="25120600" cy="7010400"/>
          </a:xfrm>
        </p:grpSpPr>
        <p:pic>
          <p:nvPicPr>
            <p:cNvPr id="3" name="Picture 3"/>
            <p:cNvPicPr>
              <a:picLocks noChangeAspect="1"/>
            </p:cNvPicPr>
            <p:nvPr/>
          </p:nvPicPr>
          <p:blipFill>
            <a:blip r:embed="rId2"/>
            <a:srcRect l="20160" r="13478"/>
            <a:stretch>
              <a:fillRect/>
            </a:stretch>
          </p:blipFill>
          <p:spPr>
            <a:xfrm>
              <a:off x="0" y="0"/>
              <a:ext cx="8288867" cy="7010400"/>
            </a:xfrm>
            <a:prstGeom prst="rect">
              <a:avLst/>
            </a:prstGeom>
          </p:spPr>
        </p:pic>
        <p:pic>
          <p:nvPicPr>
            <p:cNvPr id="4" name="Picture 4"/>
            <p:cNvPicPr>
              <a:picLocks noChangeAspect="1"/>
            </p:cNvPicPr>
            <p:nvPr/>
          </p:nvPicPr>
          <p:blipFill>
            <a:blip r:embed="rId3"/>
            <a:srcRect l="4350" t="6409" r="1179" b="25459"/>
            <a:stretch>
              <a:fillRect/>
            </a:stretch>
          </p:blipFill>
          <p:spPr>
            <a:xfrm>
              <a:off x="8415867" y="0"/>
              <a:ext cx="8288867" cy="7010400"/>
            </a:xfrm>
            <a:prstGeom prst="rect">
              <a:avLst/>
            </a:prstGeom>
          </p:spPr>
        </p:pic>
        <p:pic>
          <p:nvPicPr>
            <p:cNvPr id="5" name="Picture 5"/>
            <p:cNvPicPr>
              <a:picLocks noChangeAspect="1"/>
            </p:cNvPicPr>
            <p:nvPr/>
          </p:nvPicPr>
          <p:blipFill>
            <a:blip r:embed="rId4"/>
            <a:srcRect t="7199" b="35711"/>
            <a:stretch>
              <a:fillRect/>
            </a:stretch>
          </p:blipFill>
          <p:spPr>
            <a:xfrm>
              <a:off x="16831733" y="0"/>
              <a:ext cx="8288867" cy="7010400"/>
            </a:xfrm>
            <a:prstGeom prst="rect">
              <a:avLst/>
            </a:prstGeom>
          </p:spPr>
        </p:pic>
      </p:grpSp>
      <p:grpSp>
        <p:nvGrpSpPr>
          <p:cNvPr id="6" name="Group 6"/>
          <p:cNvGrpSpPr/>
          <p:nvPr/>
        </p:nvGrpSpPr>
        <p:grpSpPr>
          <a:xfrm>
            <a:off x="300525" y="5331363"/>
            <a:ext cx="5360889" cy="3972786"/>
            <a:chOff x="0" y="0"/>
            <a:chExt cx="7147852" cy="5297047"/>
          </a:xfrm>
        </p:grpSpPr>
        <p:sp>
          <p:nvSpPr>
            <p:cNvPr id="7" name="TextBox 7"/>
            <p:cNvSpPr txBox="1"/>
            <p:nvPr/>
          </p:nvSpPr>
          <p:spPr>
            <a:xfrm>
              <a:off x="0" y="0"/>
              <a:ext cx="7147852" cy="1173836"/>
            </a:xfrm>
            <a:prstGeom prst="rect">
              <a:avLst/>
            </a:prstGeom>
          </p:spPr>
          <p:txBody>
            <a:bodyPr lIns="0" tIns="0" rIns="0" bIns="0" rtlCol="0" anchor="t">
              <a:spAutoFit/>
            </a:bodyPr>
            <a:lstStyle/>
            <a:p>
              <a:pPr>
                <a:lnSpc>
                  <a:spcPts val="3466"/>
                </a:lnSpc>
              </a:pPr>
              <a:r>
                <a:rPr lang="en-US" sz="2888" spc="288">
                  <a:solidFill>
                    <a:srgbClr val="FFFFFF"/>
                  </a:solidFill>
                  <a:latin typeface="Fredoka One"/>
                </a:rPr>
                <a:t>ANAXIMANDRO </a:t>
              </a:r>
            </a:p>
            <a:p>
              <a:pPr algn="l">
                <a:lnSpc>
                  <a:spcPts val="3466"/>
                </a:lnSpc>
              </a:pPr>
              <a:r>
                <a:rPr lang="en-US" sz="2888" spc="288">
                  <a:solidFill>
                    <a:srgbClr val="FFFFFF"/>
                  </a:solidFill>
                  <a:latin typeface="Fredoka One"/>
                </a:rPr>
                <a:t>(610-546 A.C)</a:t>
              </a:r>
            </a:p>
          </p:txBody>
        </p:sp>
        <p:sp>
          <p:nvSpPr>
            <p:cNvPr id="8" name="AutoShape 8"/>
            <p:cNvSpPr/>
            <p:nvPr/>
          </p:nvSpPr>
          <p:spPr>
            <a:xfrm>
              <a:off x="0" y="1697487"/>
              <a:ext cx="1975812" cy="285292"/>
            </a:xfrm>
            <a:prstGeom prst="rect">
              <a:avLst/>
            </a:prstGeom>
            <a:solidFill>
              <a:srgbClr val="FFC83A"/>
            </a:solidFill>
          </p:spPr>
        </p:sp>
        <p:sp>
          <p:nvSpPr>
            <p:cNvPr id="9" name="TextBox 9"/>
            <p:cNvSpPr txBox="1"/>
            <p:nvPr/>
          </p:nvSpPr>
          <p:spPr>
            <a:xfrm>
              <a:off x="0" y="2420705"/>
              <a:ext cx="7047356" cy="2876342"/>
            </a:xfrm>
            <a:prstGeom prst="rect">
              <a:avLst/>
            </a:prstGeom>
          </p:spPr>
          <p:txBody>
            <a:bodyPr lIns="0" tIns="0" rIns="0" bIns="0" rtlCol="0" anchor="t">
              <a:spAutoFit/>
            </a:bodyPr>
            <a:lstStyle/>
            <a:p>
              <a:pPr>
                <a:lnSpc>
                  <a:spcPts val="3437"/>
                </a:lnSpc>
              </a:pPr>
              <a:r>
                <a:rPr lang="es-ES" altLang="pt-BR" sz="2800" dirty="0">
                  <a:solidFill>
                    <a:schemeClr val="bg1"/>
                  </a:solidFill>
                  <a:latin typeface="Quicksand Bold" panose="020B0604020202020204" charset="0"/>
                </a:rPr>
                <a:t>Afirmó que la vida se había desarrollado originalmente en el agua (o lodo del mar), progresando desde allí hasta la tierra</a:t>
              </a:r>
              <a:endParaRPr lang="en-US" sz="2800" dirty="0">
                <a:solidFill>
                  <a:schemeClr val="bg1"/>
                </a:solidFill>
                <a:latin typeface="Quicksand Bold" panose="020B0604020202020204" charset="0"/>
              </a:endParaRPr>
            </a:p>
          </p:txBody>
        </p:sp>
      </p:grpSp>
      <p:grpSp>
        <p:nvGrpSpPr>
          <p:cNvPr id="10" name="Group 10"/>
          <p:cNvGrpSpPr/>
          <p:nvPr/>
        </p:nvGrpSpPr>
        <p:grpSpPr>
          <a:xfrm>
            <a:off x="6463555" y="5331363"/>
            <a:ext cx="5360889" cy="3559596"/>
            <a:chOff x="0" y="0"/>
            <a:chExt cx="7147852" cy="4746128"/>
          </a:xfrm>
        </p:grpSpPr>
        <p:sp>
          <p:nvSpPr>
            <p:cNvPr id="11" name="TextBox 11"/>
            <p:cNvSpPr txBox="1"/>
            <p:nvPr/>
          </p:nvSpPr>
          <p:spPr>
            <a:xfrm>
              <a:off x="0" y="0"/>
              <a:ext cx="7147852" cy="1173836"/>
            </a:xfrm>
            <a:prstGeom prst="rect">
              <a:avLst/>
            </a:prstGeom>
          </p:spPr>
          <p:txBody>
            <a:bodyPr lIns="0" tIns="0" rIns="0" bIns="0" rtlCol="0" anchor="t">
              <a:spAutoFit/>
            </a:bodyPr>
            <a:lstStyle/>
            <a:p>
              <a:pPr>
                <a:lnSpc>
                  <a:spcPts val="3466"/>
                </a:lnSpc>
              </a:pPr>
              <a:r>
                <a:rPr lang="en-US" sz="2888" spc="288">
                  <a:solidFill>
                    <a:srgbClr val="FFFFFF"/>
                  </a:solidFill>
                  <a:latin typeface="Fredoka One"/>
                </a:rPr>
                <a:t>JOHN NEEDHAM</a:t>
              </a:r>
            </a:p>
            <a:p>
              <a:pPr algn="l">
                <a:lnSpc>
                  <a:spcPts val="3466"/>
                </a:lnSpc>
              </a:pPr>
              <a:r>
                <a:rPr lang="en-US" sz="2888" spc="288">
                  <a:solidFill>
                    <a:srgbClr val="FFFFFF"/>
                  </a:solidFill>
                  <a:latin typeface="Fredoka One"/>
                </a:rPr>
                <a:t>(1713-1781)</a:t>
              </a:r>
            </a:p>
          </p:txBody>
        </p:sp>
        <p:sp>
          <p:nvSpPr>
            <p:cNvPr id="12" name="AutoShape 12"/>
            <p:cNvSpPr/>
            <p:nvPr/>
          </p:nvSpPr>
          <p:spPr>
            <a:xfrm>
              <a:off x="0" y="1697487"/>
              <a:ext cx="1975812" cy="285292"/>
            </a:xfrm>
            <a:prstGeom prst="rect">
              <a:avLst/>
            </a:prstGeom>
            <a:solidFill>
              <a:srgbClr val="FFC83A"/>
            </a:solidFill>
          </p:spPr>
        </p:sp>
        <p:sp>
          <p:nvSpPr>
            <p:cNvPr id="13" name="TextBox 13"/>
            <p:cNvSpPr txBox="1"/>
            <p:nvPr/>
          </p:nvSpPr>
          <p:spPr>
            <a:xfrm>
              <a:off x="0" y="2420705"/>
              <a:ext cx="7047356" cy="2325423"/>
            </a:xfrm>
            <a:prstGeom prst="rect">
              <a:avLst/>
            </a:prstGeom>
          </p:spPr>
          <p:txBody>
            <a:bodyPr lIns="0" tIns="0" rIns="0" bIns="0" rtlCol="0" anchor="t">
              <a:spAutoFit/>
            </a:bodyPr>
            <a:lstStyle/>
            <a:p>
              <a:pPr algn="l">
                <a:lnSpc>
                  <a:spcPts val="3437"/>
                </a:lnSpc>
              </a:pPr>
              <a:r>
                <a:rPr lang="en-US" sz="2800" dirty="0" err="1" smtClean="0">
                  <a:solidFill>
                    <a:srgbClr val="FFFFFF"/>
                  </a:solidFill>
                  <a:latin typeface="Quicksand Bold"/>
                </a:rPr>
                <a:t>Realizó</a:t>
              </a:r>
              <a:r>
                <a:rPr lang="en-US" sz="2800" dirty="0" smtClean="0">
                  <a:solidFill>
                    <a:srgbClr val="FFFFFF"/>
                  </a:solidFill>
                  <a:latin typeface="Quicksand Bold"/>
                </a:rPr>
                <a:t> </a:t>
              </a:r>
              <a:r>
                <a:rPr lang="en-US" sz="2800" dirty="0" err="1" smtClean="0">
                  <a:solidFill>
                    <a:srgbClr val="FFFFFF"/>
                  </a:solidFill>
                  <a:latin typeface="Quicksand Bold"/>
                </a:rPr>
                <a:t>experimentos</a:t>
              </a:r>
              <a:r>
                <a:rPr lang="en-US" sz="2800" dirty="0" smtClean="0">
                  <a:solidFill>
                    <a:srgbClr val="FFFFFF"/>
                  </a:solidFill>
                  <a:latin typeface="Quicksand Bold"/>
                </a:rPr>
                <a:t> con </a:t>
              </a:r>
              <a:r>
                <a:rPr lang="en-US" sz="2800" dirty="0" err="1" smtClean="0">
                  <a:solidFill>
                    <a:srgbClr val="FFFFFF"/>
                  </a:solidFill>
                  <a:latin typeface="Quicksand Bold"/>
                </a:rPr>
                <a:t>caldos</a:t>
              </a:r>
              <a:r>
                <a:rPr lang="en-US" sz="2800" dirty="0" smtClean="0">
                  <a:solidFill>
                    <a:srgbClr val="FFFFFF"/>
                  </a:solidFill>
                  <a:latin typeface="Quicksand Bold"/>
                </a:rPr>
                <a:t> </a:t>
              </a:r>
              <a:r>
                <a:rPr lang="en-US" sz="2800" dirty="0" err="1" smtClean="0">
                  <a:solidFill>
                    <a:srgbClr val="FFFFFF"/>
                  </a:solidFill>
                  <a:latin typeface="Quicksand Bold"/>
                </a:rPr>
                <a:t>nutritivos</a:t>
              </a:r>
              <a:r>
                <a:rPr lang="en-US" sz="2800" dirty="0" smtClean="0">
                  <a:solidFill>
                    <a:srgbClr val="FFFFFF"/>
                  </a:solidFill>
                  <a:latin typeface="Quicksand Bold"/>
                </a:rPr>
                <a:t> para </a:t>
              </a:r>
              <a:r>
                <a:rPr lang="en-US" sz="2800" dirty="0" err="1" smtClean="0">
                  <a:solidFill>
                    <a:srgbClr val="FFFFFF"/>
                  </a:solidFill>
                  <a:latin typeface="Quicksand Bold"/>
                </a:rPr>
                <a:t>probar</a:t>
              </a:r>
              <a:r>
                <a:rPr lang="en-US" sz="2800" dirty="0" smtClean="0">
                  <a:solidFill>
                    <a:srgbClr val="FFFFFF"/>
                  </a:solidFill>
                  <a:latin typeface="Quicksand Bold"/>
                </a:rPr>
                <a:t> la </a:t>
              </a:r>
              <a:r>
                <a:rPr lang="en-US" sz="2800" dirty="0" err="1" smtClean="0">
                  <a:solidFill>
                    <a:srgbClr val="FFFFFF"/>
                  </a:solidFill>
                  <a:latin typeface="Quicksand Bold"/>
                </a:rPr>
                <a:t>generación</a:t>
              </a:r>
              <a:r>
                <a:rPr lang="en-US" sz="2800" dirty="0" smtClean="0">
                  <a:solidFill>
                    <a:srgbClr val="FFFFFF"/>
                  </a:solidFill>
                  <a:latin typeface="Quicksand Bold"/>
                </a:rPr>
                <a:t> </a:t>
              </a:r>
              <a:r>
                <a:rPr lang="en-US" sz="2800" dirty="0" err="1" smtClean="0">
                  <a:solidFill>
                    <a:srgbClr val="FFFFFF"/>
                  </a:solidFill>
                  <a:latin typeface="Quicksand Bold"/>
                </a:rPr>
                <a:t>espontánea</a:t>
              </a:r>
              <a:r>
                <a:rPr lang="en-US" sz="2800" dirty="0" smtClean="0">
                  <a:solidFill>
                    <a:srgbClr val="FFFFFF"/>
                  </a:solidFill>
                  <a:latin typeface="Quicksand Bold"/>
                </a:rPr>
                <a:t> o abiogenesis.</a:t>
              </a:r>
              <a:endParaRPr lang="en-US" sz="2800" dirty="0">
                <a:solidFill>
                  <a:srgbClr val="FFFFFF"/>
                </a:solidFill>
                <a:latin typeface="Quicksand Bold"/>
              </a:endParaRPr>
            </a:p>
          </p:txBody>
        </p:sp>
      </p:grpSp>
      <p:grpSp>
        <p:nvGrpSpPr>
          <p:cNvPr id="14" name="Group 14"/>
          <p:cNvGrpSpPr/>
          <p:nvPr/>
        </p:nvGrpSpPr>
        <p:grpSpPr>
          <a:xfrm>
            <a:off x="12717920" y="5331363"/>
            <a:ext cx="5347815" cy="4297093"/>
            <a:chOff x="0" y="0"/>
            <a:chExt cx="7130420" cy="5729457"/>
          </a:xfrm>
        </p:grpSpPr>
        <p:sp>
          <p:nvSpPr>
            <p:cNvPr id="15" name="TextBox 15"/>
            <p:cNvSpPr txBox="1"/>
            <p:nvPr/>
          </p:nvSpPr>
          <p:spPr>
            <a:xfrm>
              <a:off x="0" y="0"/>
              <a:ext cx="7130420" cy="1427124"/>
            </a:xfrm>
            <a:prstGeom prst="rect">
              <a:avLst/>
            </a:prstGeom>
          </p:spPr>
          <p:txBody>
            <a:bodyPr lIns="0" tIns="0" rIns="0" bIns="0" rtlCol="0" anchor="t">
              <a:spAutoFit/>
            </a:bodyPr>
            <a:lstStyle/>
            <a:p>
              <a:pPr>
                <a:lnSpc>
                  <a:spcPts val="2880"/>
                </a:lnSpc>
              </a:pPr>
              <a:r>
                <a:rPr lang="en-US" sz="2400" spc="240">
                  <a:solidFill>
                    <a:srgbClr val="FFFFFF"/>
                  </a:solidFill>
                  <a:latin typeface="Fredoka One"/>
                </a:rPr>
                <a:t>GEORGES-LOUIS LECLERC, CONDE DE BUFFON</a:t>
              </a:r>
            </a:p>
            <a:p>
              <a:pPr algn="l">
                <a:lnSpc>
                  <a:spcPts val="2880"/>
                </a:lnSpc>
              </a:pPr>
              <a:r>
                <a:rPr lang="en-US" sz="2400" spc="240">
                  <a:solidFill>
                    <a:srgbClr val="FFFFFF"/>
                  </a:solidFill>
                  <a:latin typeface="Fredoka One"/>
                </a:rPr>
                <a:t>(1707-1788)</a:t>
              </a:r>
            </a:p>
          </p:txBody>
        </p:sp>
        <p:sp>
          <p:nvSpPr>
            <p:cNvPr id="16" name="AutoShape 16"/>
            <p:cNvSpPr/>
            <p:nvPr/>
          </p:nvSpPr>
          <p:spPr>
            <a:xfrm>
              <a:off x="0" y="1949497"/>
              <a:ext cx="1970994" cy="284596"/>
            </a:xfrm>
            <a:prstGeom prst="rect">
              <a:avLst/>
            </a:prstGeom>
            <a:solidFill>
              <a:srgbClr val="FFC83A"/>
            </a:solidFill>
          </p:spPr>
        </p:sp>
        <p:sp>
          <p:nvSpPr>
            <p:cNvPr id="17" name="TextBox 17"/>
            <p:cNvSpPr txBox="1"/>
            <p:nvPr/>
          </p:nvSpPr>
          <p:spPr>
            <a:xfrm>
              <a:off x="0" y="2651692"/>
              <a:ext cx="7030168" cy="3077765"/>
            </a:xfrm>
            <a:prstGeom prst="rect">
              <a:avLst/>
            </a:prstGeom>
          </p:spPr>
          <p:txBody>
            <a:bodyPr lIns="0" tIns="0" rIns="0" bIns="0" rtlCol="0" anchor="t">
              <a:spAutoFit/>
            </a:bodyPr>
            <a:lstStyle/>
            <a:p>
              <a:pPr algn="l">
                <a:lnSpc>
                  <a:spcPts val="3570"/>
                </a:lnSpc>
              </a:pPr>
              <a:r>
                <a:rPr lang="en-US" sz="2100" dirty="0" err="1" smtClean="0">
                  <a:solidFill>
                    <a:srgbClr val="FFFFFF"/>
                  </a:solidFill>
                  <a:latin typeface="Quicksand Bold"/>
                </a:rPr>
                <a:t>Considerado</a:t>
              </a:r>
              <a:r>
                <a:rPr lang="en-US" sz="2100" dirty="0" smtClean="0">
                  <a:solidFill>
                    <a:srgbClr val="FFFFFF"/>
                  </a:solidFill>
                  <a:latin typeface="Quicksand Bold"/>
                </a:rPr>
                <a:t> </a:t>
              </a:r>
              <a:r>
                <a:rPr lang="en-US" sz="2100" dirty="0" err="1" smtClean="0">
                  <a:solidFill>
                    <a:srgbClr val="FFFFFF"/>
                  </a:solidFill>
                  <a:latin typeface="Quicksand Bold"/>
                </a:rPr>
                <a:t>como</a:t>
              </a:r>
              <a:r>
                <a:rPr lang="en-US" sz="2100" dirty="0" smtClean="0">
                  <a:solidFill>
                    <a:srgbClr val="FFFFFF"/>
                  </a:solidFill>
                  <a:latin typeface="Quicksand Bold"/>
                </a:rPr>
                <a:t> </a:t>
              </a:r>
              <a:r>
                <a:rPr lang="en-US" sz="2100" dirty="0" err="1" smtClean="0">
                  <a:solidFill>
                    <a:srgbClr val="FFFFFF"/>
                  </a:solidFill>
                  <a:latin typeface="Quicksand Bold"/>
                </a:rPr>
                <a:t>uno</a:t>
              </a:r>
              <a:r>
                <a:rPr lang="en-US" sz="2100" dirty="0" smtClean="0">
                  <a:solidFill>
                    <a:srgbClr val="FFFFFF"/>
                  </a:solidFill>
                  <a:latin typeface="Quicksand Bold"/>
                </a:rPr>
                <a:t> de </a:t>
              </a:r>
              <a:r>
                <a:rPr lang="en-US" sz="2100" dirty="0" err="1" smtClean="0">
                  <a:solidFill>
                    <a:srgbClr val="FFFFFF"/>
                  </a:solidFill>
                  <a:latin typeface="Quicksand Bold"/>
                </a:rPr>
                <a:t>los</a:t>
              </a:r>
              <a:r>
                <a:rPr lang="en-US" sz="2100" dirty="0" smtClean="0">
                  <a:solidFill>
                    <a:srgbClr val="FFFFFF"/>
                  </a:solidFill>
                  <a:latin typeface="Quicksand Bold"/>
                </a:rPr>
                <a:t> </a:t>
              </a:r>
              <a:r>
                <a:rPr lang="en-US" sz="2100" dirty="0" err="1" smtClean="0">
                  <a:solidFill>
                    <a:srgbClr val="FFFFFF"/>
                  </a:solidFill>
                  <a:latin typeface="Quicksand Bold"/>
                </a:rPr>
                <a:t>grandes</a:t>
              </a:r>
              <a:r>
                <a:rPr lang="en-US" sz="2100" dirty="0" smtClean="0">
                  <a:solidFill>
                    <a:srgbClr val="FFFFFF"/>
                  </a:solidFill>
                  <a:latin typeface="Quicksand Bold"/>
                </a:rPr>
                <a:t> </a:t>
              </a:r>
              <a:r>
                <a:rPr lang="en-US" sz="2100" dirty="0" err="1" smtClean="0">
                  <a:solidFill>
                    <a:srgbClr val="FFFFFF"/>
                  </a:solidFill>
                  <a:latin typeface="Quicksand Bold"/>
                </a:rPr>
                <a:t>naturalistas</a:t>
              </a:r>
              <a:r>
                <a:rPr lang="en-US" sz="2100" dirty="0" smtClean="0">
                  <a:solidFill>
                    <a:srgbClr val="FFFFFF"/>
                  </a:solidFill>
                  <a:latin typeface="Quicksand Bold"/>
                </a:rPr>
                <a:t>, </a:t>
              </a:r>
              <a:r>
                <a:rPr lang="en-US" sz="2100" dirty="0" err="1" smtClean="0">
                  <a:solidFill>
                    <a:srgbClr val="FFFFFF"/>
                  </a:solidFill>
                  <a:latin typeface="Quicksand Bold"/>
                </a:rPr>
                <a:t>afirmando</a:t>
              </a:r>
              <a:r>
                <a:rPr lang="en-US" sz="2100" dirty="0" smtClean="0">
                  <a:solidFill>
                    <a:srgbClr val="FFFFFF"/>
                  </a:solidFill>
                  <a:latin typeface="Quicksand Bold"/>
                </a:rPr>
                <a:t> que </a:t>
              </a:r>
              <a:r>
                <a:rPr lang="en-US" sz="2100" dirty="0" err="1" smtClean="0">
                  <a:solidFill>
                    <a:srgbClr val="FFFFFF"/>
                  </a:solidFill>
                  <a:latin typeface="Quicksand Bold"/>
                </a:rPr>
                <a:t>existe</a:t>
              </a:r>
              <a:r>
                <a:rPr lang="en-US" sz="2100" dirty="0" smtClean="0">
                  <a:solidFill>
                    <a:srgbClr val="FFFFFF"/>
                  </a:solidFill>
                  <a:latin typeface="Quicksand Bold"/>
                </a:rPr>
                <a:t> </a:t>
              </a:r>
              <a:r>
                <a:rPr lang="en-US" sz="2100" dirty="0" err="1" smtClean="0">
                  <a:solidFill>
                    <a:srgbClr val="FFFFFF"/>
                  </a:solidFill>
                  <a:latin typeface="Quicksand Bold"/>
                </a:rPr>
                <a:t>una</a:t>
              </a:r>
              <a:r>
                <a:rPr lang="en-US" sz="2100" dirty="0" smtClean="0">
                  <a:solidFill>
                    <a:srgbClr val="FFFFFF"/>
                  </a:solidFill>
                  <a:latin typeface="Quicksand Bold"/>
                </a:rPr>
                <a:t> similitude entre hombres y </a:t>
              </a:r>
              <a:r>
                <a:rPr lang="en-US" sz="2100" dirty="0" err="1" smtClean="0">
                  <a:solidFill>
                    <a:srgbClr val="FFFFFF"/>
                  </a:solidFill>
                  <a:latin typeface="Quicksand Bold"/>
                </a:rPr>
                <a:t>monos</a:t>
              </a:r>
              <a:r>
                <a:rPr lang="en-US" sz="2100" dirty="0" smtClean="0">
                  <a:solidFill>
                    <a:srgbClr val="FFFFFF"/>
                  </a:solidFill>
                  <a:latin typeface="Quicksand Bold"/>
                </a:rPr>
                <a:t>, </a:t>
              </a:r>
              <a:r>
                <a:rPr lang="en-US" sz="2100" dirty="0" err="1" smtClean="0">
                  <a:solidFill>
                    <a:srgbClr val="FFFFFF"/>
                  </a:solidFill>
                  <a:latin typeface="Quicksand Bold"/>
                </a:rPr>
                <a:t>influyendo</a:t>
              </a:r>
              <a:r>
                <a:rPr lang="en-US" sz="2100" dirty="0" smtClean="0">
                  <a:solidFill>
                    <a:srgbClr val="FFFFFF"/>
                  </a:solidFill>
                  <a:latin typeface="Quicksand Bold"/>
                </a:rPr>
                <a:t> </a:t>
              </a:r>
              <a:r>
                <a:rPr lang="en-US" sz="2100" dirty="0" err="1" smtClean="0">
                  <a:solidFill>
                    <a:srgbClr val="FFFFFF"/>
                  </a:solidFill>
                  <a:latin typeface="Quicksand Bold"/>
                </a:rPr>
                <a:t>en</a:t>
              </a:r>
              <a:r>
                <a:rPr lang="en-US" sz="2100" dirty="0" smtClean="0">
                  <a:solidFill>
                    <a:srgbClr val="FFFFFF"/>
                  </a:solidFill>
                  <a:latin typeface="Quicksand Bold"/>
                </a:rPr>
                <a:t> </a:t>
              </a:r>
              <a:r>
                <a:rPr lang="en-US" sz="2100" dirty="0" err="1" smtClean="0">
                  <a:solidFill>
                    <a:srgbClr val="FFFFFF"/>
                  </a:solidFill>
                  <a:latin typeface="Quicksand Bold"/>
                </a:rPr>
                <a:t>los</a:t>
              </a:r>
              <a:r>
                <a:rPr lang="en-US" sz="2100" dirty="0" smtClean="0">
                  <a:solidFill>
                    <a:srgbClr val="FFFFFF"/>
                  </a:solidFill>
                  <a:latin typeface="Quicksand Bold"/>
                </a:rPr>
                <a:t> </a:t>
              </a:r>
              <a:r>
                <a:rPr lang="en-US" sz="2100" dirty="0" err="1" smtClean="0">
                  <a:solidFill>
                    <a:srgbClr val="FFFFFF"/>
                  </a:solidFill>
                  <a:latin typeface="Quicksand Bold"/>
                </a:rPr>
                <a:t>pensamientos</a:t>
              </a:r>
              <a:r>
                <a:rPr lang="en-US" sz="2100" dirty="0" smtClean="0">
                  <a:solidFill>
                    <a:srgbClr val="FFFFFF"/>
                  </a:solidFill>
                  <a:latin typeface="Quicksand Bold"/>
                </a:rPr>
                <a:t> de Darwin </a:t>
              </a:r>
              <a:r>
                <a:rPr lang="en-US" sz="2100" dirty="0" err="1" smtClean="0">
                  <a:solidFill>
                    <a:srgbClr val="FFFFFF"/>
                  </a:solidFill>
                  <a:latin typeface="Quicksand Bold"/>
                </a:rPr>
                <a:t>sobre</a:t>
              </a:r>
              <a:r>
                <a:rPr lang="en-US" sz="2100" dirty="0" smtClean="0">
                  <a:solidFill>
                    <a:srgbClr val="FFFFFF"/>
                  </a:solidFill>
                  <a:latin typeface="Quicksand Bold"/>
                </a:rPr>
                <a:t> la </a:t>
              </a:r>
              <a:r>
                <a:rPr lang="en-US" sz="2100" dirty="0" err="1" smtClean="0">
                  <a:solidFill>
                    <a:srgbClr val="FFFFFF"/>
                  </a:solidFill>
                  <a:latin typeface="Quicksand Bold"/>
                </a:rPr>
                <a:t>ascendencia</a:t>
              </a:r>
              <a:r>
                <a:rPr lang="en-US" sz="2100" dirty="0" smtClean="0">
                  <a:solidFill>
                    <a:srgbClr val="FFFFFF"/>
                  </a:solidFill>
                  <a:latin typeface="Quicksand Bold"/>
                </a:rPr>
                <a:t> </a:t>
              </a:r>
              <a:r>
                <a:rPr lang="en-US" sz="2100" dirty="0" err="1" smtClean="0">
                  <a:solidFill>
                    <a:srgbClr val="FFFFFF"/>
                  </a:solidFill>
                  <a:latin typeface="Quicksand Bold"/>
                </a:rPr>
                <a:t>común</a:t>
              </a:r>
              <a:r>
                <a:rPr lang="en-US" sz="2100" dirty="0" smtClean="0">
                  <a:solidFill>
                    <a:srgbClr val="FFFFFF"/>
                  </a:solidFill>
                  <a:latin typeface="Quicksand Bold"/>
                </a:rPr>
                <a:t>.</a:t>
              </a:r>
              <a:endParaRPr lang="en-US" sz="2100" dirty="0">
                <a:solidFill>
                  <a:srgbClr val="FFFFFF"/>
                </a:solidFill>
                <a:latin typeface="Quicksand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grpSp>
        <p:nvGrpSpPr>
          <p:cNvPr id="2" name="Group 2"/>
          <p:cNvGrpSpPr/>
          <p:nvPr/>
        </p:nvGrpSpPr>
        <p:grpSpPr>
          <a:xfrm>
            <a:off x="8924942" y="1028700"/>
            <a:ext cx="8439328" cy="1324017"/>
            <a:chOff x="0" y="0"/>
            <a:chExt cx="11252438" cy="1765356"/>
          </a:xfrm>
        </p:grpSpPr>
        <p:sp>
          <p:nvSpPr>
            <p:cNvPr id="3" name="TextBox 3"/>
            <p:cNvSpPr txBox="1"/>
            <p:nvPr/>
          </p:nvSpPr>
          <p:spPr>
            <a:xfrm>
              <a:off x="0" y="0"/>
              <a:ext cx="11252438" cy="965200"/>
            </a:xfrm>
            <a:prstGeom prst="rect">
              <a:avLst/>
            </a:prstGeom>
          </p:spPr>
          <p:txBody>
            <a:bodyPr lIns="0" tIns="0" rIns="0" bIns="0" rtlCol="0" anchor="t">
              <a:spAutoFit/>
            </a:bodyPr>
            <a:lstStyle/>
            <a:p>
              <a:pPr algn="l">
                <a:lnSpc>
                  <a:spcPts val="5759"/>
                </a:lnSpc>
              </a:pPr>
              <a:r>
                <a:rPr lang="en-US" sz="4800" spc="96">
                  <a:solidFill>
                    <a:srgbClr val="FFFFFF"/>
                  </a:solidFill>
                  <a:latin typeface="Fredoka One"/>
                </a:rPr>
                <a:t>Jean-Baptiste Lamarck</a:t>
              </a:r>
            </a:p>
          </p:txBody>
        </p:sp>
        <p:sp>
          <p:nvSpPr>
            <p:cNvPr id="4" name="AutoShape 4"/>
            <p:cNvSpPr/>
            <p:nvPr/>
          </p:nvSpPr>
          <p:spPr>
            <a:xfrm>
              <a:off x="0" y="1469039"/>
              <a:ext cx="2052169" cy="296318"/>
            </a:xfrm>
            <a:prstGeom prst="rect">
              <a:avLst/>
            </a:prstGeom>
            <a:solidFill>
              <a:srgbClr val="FFC83A"/>
            </a:solidFill>
          </p:spPr>
        </p:sp>
      </p:grpSp>
      <p:grpSp>
        <p:nvGrpSpPr>
          <p:cNvPr id="6" name="Group 6"/>
          <p:cNvGrpSpPr/>
          <p:nvPr/>
        </p:nvGrpSpPr>
        <p:grpSpPr>
          <a:xfrm>
            <a:off x="8759000" y="6632252"/>
            <a:ext cx="9142253" cy="2626048"/>
            <a:chOff x="0" y="0"/>
            <a:chExt cx="2819277" cy="809817"/>
          </a:xfrm>
        </p:grpSpPr>
        <p:sp>
          <p:nvSpPr>
            <p:cNvPr id="7" name="Freeform 7"/>
            <p:cNvSpPr/>
            <p:nvPr/>
          </p:nvSpPr>
          <p:spPr>
            <a:xfrm>
              <a:off x="0" y="0"/>
              <a:ext cx="2819277" cy="809817"/>
            </a:xfrm>
            <a:custGeom>
              <a:avLst/>
              <a:gdLst/>
              <a:ahLst/>
              <a:cxnLst/>
              <a:rect l="l" t="t" r="r" b="b"/>
              <a:pathLst>
                <a:path w="2819277" h="809817">
                  <a:moveTo>
                    <a:pt x="0" y="0"/>
                  </a:moveTo>
                  <a:lnTo>
                    <a:pt x="2819277" y="0"/>
                  </a:lnTo>
                  <a:lnTo>
                    <a:pt x="2819277" y="809817"/>
                  </a:lnTo>
                  <a:lnTo>
                    <a:pt x="0" y="809817"/>
                  </a:lnTo>
                  <a:close/>
                </a:path>
              </a:pathLst>
            </a:custGeom>
            <a:solidFill>
              <a:srgbClr val="C9E265"/>
            </a:solidFill>
          </p:spPr>
        </p:sp>
      </p:grpSp>
      <p:pic>
        <p:nvPicPr>
          <p:cNvPr id="8" name="Picture 8"/>
          <p:cNvPicPr>
            <a:picLocks noChangeAspect="1"/>
          </p:cNvPicPr>
          <p:nvPr/>
        </p:nvPicPr>
        <p:blipFill>
          <a:blip r:embed="rId2"/>
          <a:srcRect/>
          <a:stretch>
            <a:fillRect/>
          </a:stretch>
        </p:blipFill>
        <p:spPr>
          <a:xfrm rot="62707">
            <a:off x="12081873" y="6289616"/>
            <a:ext cx="2496508" cy="635475"/>
          </a:xfrm>
          <a:prstGeom prst="rect">
            <a:avLst/>
          </a:prstGeom>
        </p:spPr>
      </p:pic>
      <p:pic>
        <p:nvPicPr>
          <p:cNvPr id="9" name="Picture 9"/>
          <p:cNvPicPr>
            <a:picLocks noChangeAspect="1"/>
          </p:cNvPicPr>
          <p:nvPr/>
        </p:nvPicPr>
        <p:blipFill>
          <a:blip r:embed="rId2"/>
          <a:srcRect/>
          <a:stretch>
            <a:fillRect/>
          </a:stretch>
        </p:blipFill>
        <p:spPr>
          <a:xfrm rot="62707">
            <a:off x="11532590" y="8838651"/>
            <a:ext cx="3626052" cy="922995"/>
          </a:xfrm>
          <a:prstGeom prst="rect">
            <a:avLst/>
          </a:prstGeom>
        </p:spPr>
      </p:pic>
      <p:grpSp>
        <p:nvGrpSpPr>
          <p:cNvPr id="10" name="Group 10"/>
          <p:cNvGrpSpPr>
            <a:grpSpLocks noChangeAspect="1"/>
          </p:cNvGrpSpPr>
          <p:nvPr/>
        </p:nvGrpSpPr>
        <p:grpSpPr>
          <a:xfrm>
            <a:off x="312615" y="909963"/>
            <a:ext cx="8003877" cy="7818622"/>
            <a:chOff x="0" y="0"/>
            <a:chExt cx="4828540" cy="4716780"/>
          </a:xfrm>
        </p:grpSpPr>
        <p:sp>
          <p:nvSpPr>
            <p:cNvPr id="11" name="Freeform 11"/>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2" t="-14592" r="-66" b="-14636"/>
              </a:stretch>
            </a:blipFill>
          </p:spPr>
        </p:sp>
      </p:grpSp>
      <p:grpSp>
        <p:nvGrpSpPr>
          <p:cNvPr id="12" name="Group 12"/>
          <p:cNvGrpSpPr/>
          <p:nvPr/>
        </p:nvGrpSpPr>
        <p:grpSpPr>
          <a:xfrm>
            <a:off x="8863970" y="2513291"/>
            <a:ext cx="8439328" cy="1583341"/>
            <a:chOff x="0" y="-133350"/>
            <a:chExt cx="11252438" cy="2111121"/>
          </a:xfrm>
        </p:grpSpPr>
        <p:sp>
          <p:nvSpPr>
            <p:cNvPr id="13" name="TextBox 13"/>
            <p:cNvSpPr txBox="1"/>
            <p:nvPr/>
          </p:nvSpPr>
          <p:spPr>
            <a:xfrm>
              <a:off x="0" y="575678"/>
              <a:ext cx="11227413" cy="1402093"/>
            </a:xfrm>
            <a:prstGeom prst="rect">
              <a:avLst/>
            </a:prstGeom>
          </p:spPr>
          <p:txBody>
            <a:bodyPr lIns="0" tIns="0" rIns="0" bIns="0" rtlCol="0" anchor="t">
              <a:spAutoFit/>
            </a:bodyPr>
            <a:lstStyle/>
            <a:p>
              <a:pPr algn="l">
                <a:lnSpc>
                  <a:spcPts val="4079"/>
                </a:lnSpc>
              </a:pPr>
              <a:r>
                <a:rPr lang="en-US" sz="2400" dirty="0" smtClean="0">
                  <a:solidFill>
                    <a:srgbClr val="FFFFFF"/>
                  </a:solidFill>
                  <a:latin typeface="Quicksand Bold"/>
                </a:rPr>
                <a:t>Primer </a:t>
              </a:r>
              <a:r>
                <a:rPr lang="en-US" sz="2400" dirty="0" err="1" smtClean="0">
                  <a:solidFill>
                    <a:srgbClr val="FFFFFF"/>
                  </a:solidFill>
                  <a:latin typeface="Quicksand Bold"/>
                </a:rPr>
                <a:t>intento</a:t>
              </a:r>
              <a:r>
                <a:rPr lang="en-US" sz="2400" dirty="0" smtClean="0">
                  <a:solidFill>
                    <a:srgbClr val="FFFFFF"/>
                  </a:solidFill>
                  <a:latin typeface="Quicksand Bold"/>
                </a:rPr>
                <a:t> de </a:t>
              </a:r>
              <a:r>
                <a:rPr lang="en-US" sz="2400" dirty="0" err="1" smtClean="0">
                  <a:solidFill>
                    <a:srgbClr val="FFFFFF"/>
                  </a:solidFill>
                  <a:latin typeface="Quicksand Bold"/>
                </a:rPr>
                <a:t>exponer</a:t>
              </a:r>
              <a:r>
                <a:rPr lang="en-US" sz="2400" dirty="0" smtClean="0">
                  <a:solidFill>
                    <a:srgbClr val="FFFFFF"/>
                  </a:solidFill>
                  <a:latin typeface="Quicksand Bold"/>
                </a:rPr>
                <a:t> </a:t>
              </a:r>
              <a:r>
                <a:rPr lang="en-US" sz="2400" dirty="0" err="1" smtClean="0">
                  <a:solidFill>
                    <a:srgbClr val="FFFFFF"/>
                  </a:solidFill>
                  <a:latin typeface="Quicksand Bold"/>
                </a:rPr>
                <a:t>una</a:t>
              </a:r>
              <a:r>
                <a:rPr lang="en-US" sz="2400" dirty="0" smtClean="0">
                  <a:solidFill>
                    <a:srgbClr val="FFFFFF"/>
                  </a:solidFill>
                  <a:latin typeface="Quicksand Bold"/>
                </a:rPr>
                <a:t> </a:t>
              </a:r>
              <a:r>
                <a:rPr lang="en-US" sz="2400" dirty="0" err="1" smtClean="0">
                  <a:solidFill>
                    <a:srgbClr val="FFFFFF"/>
                  </a:solidFill>
                  <a:latin typeface="Quicksand Bold"/>
                </a:rPr>
                <a:t>teoría</a:t>
              </a:r>
              <a:r>
                <a:rPr lang="en-US" sz="2400" dirty="0" smtClean="0">
                  <a:solidFill>
                    <a:srgbClr val="FFFFFF"/>
                  </a:solidFill>
                  <a:latin typeface="Quicksand Bold"/>
                </a:rPr>
                <a:t> de la </a:t>
              </a:r>
              <a:r>
                <a:rPr lang="en-US" sz="2400" dirty="0" err="1" smtClean="0">
                  <a:solidFill>
                    <a:srgbClr val="FFFFFF"/>
                  </a:solidFill>
                  <a:latin typeface="Quicksand Bold"/>
                </a:rPr>
                <a:t>evolución</a:t>
              </a:r>
              <a:r>
                <a:rPr lang="en-US" sz="2400" dirty="0" smtClean="0">
                  <a:solidFill>
                    <a:srgbClr val="FFFFFF"/>
                  </a:solidFill>
                  <a:latin typeface="Quicksand Bold"/>
                </a:rPr>
                <a:t> de </a:t>
              </a:r>
              <a:r>
                <a:rPr lang="en-US" sz="2400" dirty="0" err="1" smtClean="0">
                  <a:solidFill>
                    <a:srgbClr val="FFFFFF"/>
                  </a:solidFill>
                  <a:latin typeface="Quicksand Bold"/>
                </a:rPr>
                <a:t>los</a:t>
              </a:r>
              <a:r>
                <a:rPr lang="en-US" sz="2400" dirty="0" smtClean="0">
                  <a:solidFill>
                    <a:srgbClr val="FFFFFF"/>
                  </a:solidFill>
                  <a:latin typeface="Quicksand Bold"/>
                </a:rPr>
                <a:t> </a:t>
              </a:r>
              <a:r>
                <a:rPr lang="en-US" sz="2400" dirty="0" err="1" smtClean="0">
                  <a:solidFill>
                    <a:srgbClr val="FFFFFF"/>
                  </a:solidFill>
                  <a:latin typeface="Quicksand Bold"/>
                </a:rPr>
                <a:t>seres</a:t>
              </a:r>
              <a:r>
                <a:rPr lang="en-US" sz="2400" dirty="0" smtClean="0">
                  <a:solidFill>
                    <a:srgbClr val="FFFFFF"/>
                  </a:solidFill>
                  <a:latin typeface="Quicksand Bold"/>
                </a:rPr>
                <a:t> </a:t>
              </a:r>
              <a:r>
                <a:rPr lang="en-US" sz="2400" dirty="0" err="1" smtClean="0">
                  <a:solidFill>
                    <a:srgbClr val="FFFFFF"/>
                  </a:solidFill>
                  <a:latin typeface="Quicksand Bold"/>
                </a:rPr>
                <a:t>vivos</a:t>
              </a:r>
              <a:endParaRPr lang="en-US" sz="2400" dirty="0">
                <a:solidFill>
                  <a:srgbClr val="FFFFFF"/>
                </a:solidFill>
                <a:latin typeface="Quicksand Bold"/>
              </a:endParaRPr>
            </a:p>
          </p:txBody>
        </p:sp>
        <p:sp>
          <p:nvSpPr>
            <p:cNvPr id="14" name="TextBox 14"/>
            <p:cNvSpPr txBox="1"/>
            <p:nvPr/>
          </p:nvSpPr>
          <p:spPr>
            <a:xfrm>
              <a:off x="0" y="-133350"/>
              <a:ext cx="11252438" cy="687129"/>
            </a:xfrm>
            <a:prstGeom prst="rect">
              <a:avLst/>
            </a:prstGeom>
          </p:spPr>
          <p:txBody>
            <a:bodyPr lIns="0" tIns="0" rIns="0" bIns="0" rtlCol="0" anchor="t">
              <a:spAutoFit/>
            </a:bodyPr>
            <a:lstStyle/>
            <a:p>
              <a:pPr algn="l">
                <a:lnSpc>
                  <a:spcPts val="4681"/>
                </a:lnSpc>
              </a:pPr>
              <a:r>
                <a:rPr lang="en-US" sz="2753" spc="137">
                  <a:solidFill>
                    <a:srgbClr val="FFC83A"/>
                  </a:solidFill>
                  <a:latin typeface="Quicksand Bold Italics"/>
                </a:rPr>
                <a:t>Philosophie zoologique (1809)</a:t>
              </a:r>
            </a:p>
          </p:txBody>
        </p:sp>
      </p:grpSp>
      <p:sp>
        <p:nvSpPr>
          <p:cNvPr id="15" name="TextBox 15"/>
          <p:cNvSpPr txBox="1"/>
          <p:nvPr/>
        </p:nvSpPr>
        <p:spPr>
          <a:xfrm>
            <a:off x="8802999" y="4419051"/>
            <a:ext cx="8561271" cy="1846659"/>
          </a:xfrm>
          <a:prstGeom prst="rect">
            <a:avLst/>
          </a:prstGeom>
        </p:spPr>
        <p:txBody>
          <a:bodyPr lIns="0" tIns="0" rIns="0" bIns="0" rtlCol="0" anchor="t">
            <a:spAutoFit/>
          </a:bodyPr>
          <a:lstStyle/>
          <a:p>
            <a:pPr marL="346710" lvl="1" indent="-173355">
              <a:lnSpc>
                <a:spcPts val="3569"/>
              </a:lnSpc>
              <a:buFont typeface="Arial"/>
              <a:buChar char="•"/>
            </a:pPr>
            <a:r>
              <a:rPr lang="en-US" sz="2100" dirty="0">
                <a:solidFill>
                  <a:srgbClr val="FFFFFF"/>
                </a:solidFill>
                <a:latin typeface="Quicksand Bold"/>
              </a:rPr>
              <a:t>Para </a:t>
            </a:r>
            <a:r>
              <a:rPr lang="en-US" sz="2100" dirty="0">
                <a:solidFill>
                  <a:srgbClr val="FFFFFF"/>
                </a:solidFill>
                <a:latin typeface="Quicksand Bold"/>
              </a:rPr>
              <a:t>L</a:t>
            </a:r>
            <a:r>
              <a:rPr lang="en-US" sz="2100" dirty="0" smtClean="0">
                <a:solidFill>
                  <a:srgbClr val="FFFFFF"/>
                </a:solidFill>
                <a:latin typeface="Quicksand Bold"/>
              </a:rPr>
              <a:t>amarck</a:t>
            </a:r>
            <a:r>
              <a:rPr lang="en-US" sz="2100" dirty="0">
                <a:solidFill>
                  <a:srgbClr val="FFFFFF"/>
                </a:solidFill>
                <a:latin typeface="Quicksand Bold"/>
              </a:rPr>
              <a:t>, </a:t>
            </a:r>
            <a:r>
              <a:rPr lang="en-US" sz="2100" dirty="0" err="1" smtClean="0">
                <a:solidFill>
                  <a:srgbClr val="FFFFFF"/>
                </a:solidFill>
                <a:latin typeface="Quicksand Bold"/>
              </a:rPr>
              <a:t>los</a:t>
            </a:r>
            <a:r>
              <a:rPr lang="en-US" sz="2100" dirty="0" smtClean="0">
                <a:solidFill>
                  <a:srgbClr val="FFFFFF"/>
                </a:solidFill>
                <a:latin typeface="Quicksand Bold"/>
              </a:rPr>
              <a:t> </a:t>
            </a:r>
            <a:r>
              <a:rPr lang="en-US" sz="2100" dirty="0" err="1" smtClean="0">
                <a:solidFill>
                  <a:srgbClr val="FFFFFF"/>
                </a:solidFill>
                <a:latin typeface="Quicksand Bold"/>
              </a:rPr>
              <a:t>cambios</a:t>
            </a:r>
            <a:r>
              <a:rPr lang="en-US" sz="2100" dirty="0" smtClean="0">
                <a:solidFill>
                  <a:srgbClr val="FFFFFF"/>
                </a:solidFill>
                <a:latin typeface="Quicksand Bold"/>
              </a:rPr>
              <a:t> </a:t>
            </a:r>
            <a:r>
              <a:rPr lang="en-US" sz="2100" dirty="0" err="1" smtClean="0">
                <a:solidFill>
                  <a:srgbClr val="FFFFFF"/>
                </a:solidFill>
                <a:latin typeface="Quicksand Bold"/>
              </a:rPr>
              <a:t>en</a:t>
            </a:r>
            <a:r>
              <a:rPr lang="en-US" sz="2100" dirty="0" smtClean="0">
                <a:solidFill>
                  <a:srgbClr val="FFFFFF"/>
                </a:solidFill>
                <a:latin typeface="Quicksand Bold"/>
              </a:rPr>
              <a:t> el </a:t>
            </a:r>
            <a:r>
              <a:rPr lang="en-US" sz="2100" dirty="0" err="1" smtClean="0">
                <a:solidFill>
                  <a:srgbClr val="FFFFFF"/>
                </a:solidFill>
                <a:latin typeface="Quicksand Bold"/>
              </a:rPr>
              <a:t>medio</a:t>
            </a:r>
            <a:r>
              <a:rPr lang="en-US" sz="2100" dirty="0" smtClean="0">
                <a:solidFill>
                  <a:srgbClr val="FFFFFF"/>
                </a:solidFill>
                <a:latin typeface="Quicksand Bold"/>
              </a:rPr>
              <a:t> </a:t>
            </a:r>
            <a:r>
              <a:rPr lang="en-US" sz="2100" dirty="0" err="1" smtClean="0">
                <a:solidFill>
                  <a:srgbClr val="FFFFFF"/>
                </a:solidFill>
                <a:latin typeface="Quicksand Bold"/>
              </a:rPr>
              <a:t>ambiente</a:t>
            </a:r>
            <a:r>
              <a:rPr lang="en-US" sz="2100" dirty="0" smtClean="0">
                <a:solidFill>
                  <a:srgbClr val="FFFFFF"/>
                </a:solidFill>
                <a:latin typeface="Quicksand Bold"/>
              </a:rPr>
              <a:t> </a:t>
            </a:r>
            <a:r>
              <a:rPr lang="en-US" sz="2100" dirty="0" err="1" smtClean="0">
                <a:solidFill>
                  <a:srgbClr val="FFFFFF"/>
                </a:solidFill>
                <a:latin typeface="Quicksand Bold"/>
              </a:rPr>
              <a:t>causaron</a:t>
            </a:r>
            <a:r>
              <a:rPr lang="en-US" sz="2100" dirty="0" smtClean="0">
                <a:solidFill>
                  <a:srgbClr val="FFFFFF"/>
                </a:solidFill>
                <a:latin typeface="Quicksand Bold"/>
              </a:rPr>
              <a:t> </a:t>
            </a:r>
            <a:r>
              <a:rPr lang="en-US" sz="2100" dirty="0" err="1" smtClean="0">
                <a:solidFill>
                  <a:srgbClr val="FFFFFF"/>
                </a:solidFill>
                <a:latin typeface="Quicksand Bold"/>
              </a:rPr>
              <a:t>cambios</a:t>
            </a:r>
            <a:r>
              <a:rPr lang="en-US" sz="2100" dirty="0" smtClean="0">
                <a:solidFill>
                  <a:srgbClr val="FFFFFF"/>
                </a:solidFill>
                <a:latin typeface="Quicksand Bold"/>
              </a:rPr>
              <a:t> </a:t>
            </a:r>
            <a:r>
              <a:rPr lang="en-US" sz="2100" dirty="0" err="1" smtClean="0">
                <a:solidFill>
                  <a:srgbClr val="FFFFFF"/>
                </a:solidFill>
                <a:latin typeface="Quicksand Bold"/>
              </a:rPr>
              <a:t>en</a:t>
            </a:r>
            <a:r>
              <a:rPr lang="en-US" sz="2100" dirty="0" smtClean="0">
                <a:solidFill>
                  <a:srgbClr val="FFFFFF"/>
                </a:solidFill>
                <a:latin typeface="Quicksand Bold"/>
              </a:rPr>
              <a:t> el </a:t>
            </a:r>
            <a:r>
              <a:rPr lang="en-US" sz="2100" dirty="0" err="1" smtClean="0">
                <a:solidFill>
                  <a:srgbClr val="FFFFFF"/>
                </a:solidFill>
                <a:latin typeface="Quicksand Bold"/>
              </a:rPr>
              <a:t>comportamiento</a:t>
            </a:r>
            <a:r>
              <a:rPr lang="en-US" sz="2100" dirty="0" smtClean="0">
                <a:solidFill>
                  <a:srgbClr val="FFFFFF"/>
                </a:solidFill>
                <a:latin typeface="Quicksand Bold"/>
              </a:rPr>
              <a:t> de </a:t>
            </a:r>
            <a:r>
              <a:rPr lang="en-US" sz="2100" dirty="0" err="1" smtClean="0">
                <a:solidFill>
                  <a:srgbClr val="FFFFFF"/>
                </a:solidFill>
                <a:latin typeface="Quicksand Bold"/>
              </a:rPr>
              <a:t>los</a:t>
            </a:r>
            <a:r>
              <a:rPr lang="en-US" sz="2100" dirty="0" smtClean="0">
                <a:solidFill>
                  <a:srgbClr val="FFFFFF"/>
                </a:solidFill>
                <a:latin typeface="Quicksand Bold"/>
              </a:rPr>
              <a:t> </a:t>
            </a:r>
            <a:r>
              <a:rPr lang="en-US" sz="2100" dirty="0" err="1" smtClean="0">
                <a:solidFill>
                  <a:srgbClr val="FFFFFF"/>
                </a:solidFill>
                <a:latin typeface="Quicksand Bold"/>
              </a:rPr>
              <a:t>seres</a:t>
            </a:r>
            <a:r>
              <a:rPr lang="en-US" sz="2100" dirty="0" smtClean="0">
                <a:solidFill>
                  <a:srgbClr val="FFFFFF"/>
                </a:solidFill>
                <a:latin typeface="Quicksand Bold"/>
              </a:rPr>
              <a:t> </a:t>
            </a:r>
            <a:r>
              <a:rPr lang="en-US" sz="2100" dirty="0" err="1" smtClean="0">
                <a:solidFill>
                  <a:srgbClr val="FFFFFF"/>
                </a:solidFill>
                <a:latin typeface="Quicksand Bold"/>
              </a:rPr>
              <a:t>vivos</a:t>
            </a:r>
            <a:r>
              <a:rPr lang="en-US" sz="2100" dirty="0" smtClean="0">
                <a:solidFill>
                  <a:srgbClr val="FFFFFF"/>
                </a:solidFill>
                <a:latin typeface="Quicksand Bold"/>
              </a:rPr>
              <a:t>.</a:t>
            </a:r>
            <a:endParaRPr lang="en-US" sz="2100" dirty="0">
              <a:solidFill>
                <a:srgbClr val="FFFFFF"/>
              </a:solidFill>
              <a:latin typeface="Quicksand Bold"/>
            </a:endParaRPr>
          </a:p>
          <a:p>
            <a:pPr marL="346710" lvl="1" indent="-173355" algn="l">
              <a:lnSpc>
                <a:spcPts val="3569"/>
              </a:lnSpc>
              <a:buFont typeface="Arial"/>
              <a:buChar char="•"/>
            </a:pPr>
            <a:r>
              <a:rPr lang="en-US" sz="2100" dirty="0" smtClean="0">
                <a:solidFill>
                  <a:srgbClr val="FFFFFF"/>
                </a:solidFill>
                <a:latin typeface="Quicksand Bold"/>
              </a:rPr>
              <a:t>Los </a:t>
            </a:r>
            <a:r>
              <a:rPr lang="en-US" sz="2100" dirty="0" err="1" smtClean="0">
                <a:solidFill>
                  <a:srgbClr val="FFFFFF"/>
                </a:solidFill>
                <a:latin typeface="Quicksand Bold"/>
              </a:rPr>
              <a:t>cambios</a:t>
            </a:r>
            <a:r>
              <a:rPr lang="en-US" sz="2100" dirty="0" smtClean="0">
                <a:solidFill>
                  <a:srgbClr val="FFFFFF"/>
                </a:solidFill>
                <a:latin typeface="Quicksand Bold"/>
              </a:rPr>
              <a:t> </a:t>
            </a:r>
            <a:r>
              <a:rPr lang="en-US" sz="2100" dirty="0" err="1" smtClean="0">
                <a:solidFill>
                  <a:srgbClr val="FFFFFF"/>
                </a:solidFill>
                <a:latin typeface="Quicksand Bold"/>
              </a:rPr>
              <a:t>en</a:t>
            </a:r>
            <a:r>
              <a:rPr lang="en-US" sz="2100" dirty="0" smtClean="0">
                <a:solidFill>
                  <a:srgbClr val="FFFFFF"/>
                </a:solidFill>
                <a:latin typeface="Quicksand Bold"/>
              </a:rPr>
              <a:t> el </a:t>
            </a:r>
            <a:r>
              <a:rPr lang="en-US" sz="2100" dirty="0" err="1" smtClean="0">
                <a:solidFill>
                  <a:srgbClr val="FFFFFF"/>
                </a:solidFill>
                <a:latin typeface="Quicksand Bold"/>
              </a:rPr>
              <a:t>comportamiento</a:t>
            </a:r>
            <a:r>
              <a:rPr lang="en-US" sz="2100" dirty="0" smtClean="0">
                <a:solidFill>
                  <a:srgbClr val="FFFFFF"/>
                </a:solidFill>
                <a:latin typeface="Quicksand Bold"/>
              </a:rPr>
              <a:t> </a:t>
            </a:r>
            <a:r>
              <a:rPr lang="en-US" sz="2100" dirty="0" err="1" smtClean="0">
                <a:solidFill>
                  <a:srgbClr val="FFFFFF"/>
                </a:solidFill>
                <a:latin typeface="Quicksand Bold"/>
              </a:rPr>
              <a:t>hacen</a:t>
            </a:r>
            <a:r>
              <a:rPr lang="en-US" sz="2100" dirty="0" smtClean="0">
                <a:solidFill>
                  <a:srgbClr val="FFFFFF"/>
                </a:solidFill>
                <a:latin typeface="Quicksand Bold"/>
              </a:rPr>
              <a:t> que el </a:t>
            </a:r>
            <a:r>
              <a:rPr lang="en-US" sz="2100" dirty="0" err="1" smtClean="0">
                <a:solidFill>
                  <a:srgbClr val="FFFFFF"/>
                </a:solidFill>
                <a:latin typeface="Quicksand Bold"/>
              </a:rPr>
              <a:t>individuo</a:t>
            </a:r>
            <a:r>
              <a:rPr lang="en-US" sz="2100" dirty="0" smtClean="0">
                <a:solidFill>
                  <a:srgbClr val="FFFFFF"/>
                </a:solidFill>
                <a:latin typeface="Quicksand Bold"/>
              </a:rPr>
              <a:t> use un </a:t>
            </a:r>
            <a:r>
              <a:rPr lang="en-US" sz="2100" dirty="0" err="1" smtClean="0">
                <a:solidFill>
                  <a:srgbClr val="FFFFFF"/>
                </a:solidFill>
                <a:latin typeface="Quicksand Bold"/>
              </a:rPr>
              <a:t>órgano</a:t>
            </a:r>
            <a:r>
              <a:rPr lang="en-US" sz="2100" dirty="0" smtClean="0">
                <a:solidFill>
                  <a:srgbClr val="FFFFFF"/>
                </a:solidFill>
                <a:latin typeface="Quicksand Bold"/>
              </a:rPr>
              <a:t> con mayor o </a:t>
            </a:r>
            <a:r>
              <a:rPr lang="en-US" sz="2100" dirty="0" err="1" smtClean="0">
                <a:solidFill>
                  <a:srgbClr val="FFFFFF"/>
                </a:solidFill>
                <a:latin typeface="Quicksand Bold"/>
              </a:rPr>
              <a:t>menor</a:t>
            </a:r>
            <a:r>
              <a:rPr lang="en-US" sz="2100" dirty="0" smtClean="0">
                <a:solidFill>
                  <a:srgbClr val="FFFFFF"/>
                </a:solidFill>
                <a:latin typeface="Quicksand Bold"/>
              </a:rPr>
              <a:t> </a:t>
            </a:r>
            <a:r>
              <a:rPr lang="en-US" sz="2100" dirty="0" err="1" smtClean="0">
                <a:solidFill>
                  <a:srgbClr val="FFFFFF"/>
                </a:solidFill>
                <a:latin typeface="Quicksand Bold"/>
              </a:rPr>
              <a:t>intensidad</a:t>
            </a:r>
            <a:r>
              <a:rPr lang="en-US" sz="2100" dirty="0" smtClean="0">
                <a:solidFill>
                  <a:srgbClr val="FFFFFF"/>
                </a:solidFill>
                <a:latin typeface="Quicksand Bold"/>
              </a:rPr>
              <a:t>.</a:t>
            </a:r>
            <a:endParaRPr lang="en-US" sz="2100" dirty="0">
              <a:solidFill>
                <a:srgbClr val="FFFFFF"/>
              </a:solidFill>
              <a:latin typeface="Quicksand Bold"/>
            </a:endParaRPr>
          </a:p>
        </p:txBody>
      </p:sp>
      <p:sp>
        <p:nvSpPr>
          <p:cNvPr id="16" name="TextBox 16"/>
          <p:cNvSpPr txBox="1"/>
          <p:nvPr/>
        </p:nvSpPr>
        <p:spPr>
          <a:xfrm>
            <a:off x="8927804" y="6839147"/>
            <a:ext cx="8804645" cy="1077218"/>
          </a:xfrm>
          <a:prstGeom prst="rect">
            <a:avLst/>
          </a:prstGeom>
        </p:spPr>
        <p:txBody>
          <a:bodyPr lIns="0" tIns="0" rIns="0" bIns="0" rtlCol="0" anchor="t">
            <a:spAutoFit/>
          </a:bodyPr>
          <a:lstStyle/>
          <a:p>
            <a:pPr algn="ctr">
              <a:lnSpc>
                <a:spcPts val="4200"/>
              </a:lnSpc>
            </a:pPr>
            <a:r>
              <a:rPr lang="en-US" sz="3000" dirty="0">
                <a:solidFill>
                  <a:srgbClr val="000000"/>
                </a:solidFill>
                <a:latin typeface="Alegreya Sans SC Bold"/>
              </a:rPr>
              <a:t>1ª </a:t>
            </a:r>
            <a:r>
              <a:rPr lang="en-US" sz="3000" dirty="0" smtClean="0">
                <a:solidFill>
                  <a:srgbClr val="000000"/>
                </a:solidFill>
                <a:latin typeface="Alegreya Sans SC Bold"/>
              </a:rPr>
              <a:t>Ley:  El </a:t>
            </a:r>
            <a:r>
              <a:rPr lang="en-US" sz="3000" dirty="0" err="1" smtClean="0">
                <a:solidFill>
                  <a:srgbClr val="000000"/>
                </a:solidFill>
                <a:latin typeface="Alegreya Sans SC Bold"/>
              </a:rPr>
              <a:t>uso</a:t>
            </a:r>
            <a:r>
              <a:rPr lang="en-US" sz="3000" dirty="0" smtClean="0">
                <a:solidFill>
                  <a:srgbClr val="000000"/>
                </a:solidFill>
                <a:latin typeface="Alegreya Sans SC Bold"/>
              </a:rPr>
              <a:t> </a:t>
            </a:r>
            <a:r>
              <a:rPr lang="en-US" sz="3000" dirty="0" err="1" smtClean="0">
                <a:solidFill>
                  <a:srgbClr val="000000"/>
                </a:solidFill>
                <a:latin typeface="Alegreya Sans SC Bold"/>
              </a:rPr>
              <a:t>puede</a:t>
            </a:r>
            <a:r>
              <a:rPr lang="en-US" sz="3000" dirty="0" smtClean="0">
                <a:solidFill>
                  <a:srgbClr val="000000"/>
                </a:solidFill>
                <a:latin typeface="Alegreya Sans SC Bold"/>
              </a:rPr>
              <a:t> </a:t>
            </a:r>
            <a:r>
              <a:rPr lang="en-US" sz="3000" dirty="0" err="1" smtClean="0">
                <a:solidFill>
                  <a:srgbClr val="000000"/>
                </a:solidFill>
                <a:latin typeface="Alegreya Sans SC Bold"/>
              </a:rPr>
              <a:t>causar</a:t>
            </a:r>
            <a:r>
              <a:rPr lang="en-US" sz="3000" dirty="0" smtClean="0">
                <a:solidFill>
                  <a:srgbClr val="000000"/>
                </a:solidFill>
                <a:latin typeface="Alegreya Sans SC Bold"/>
              </a:rPr>
              <a:t> un </a:t>
            </a:r>
            <a:r>
              <a:rPr lang="en-US" sz="3000" dirty="0" err="1" smtClean="0">
                <a:solidFill>
                  <a:srgbClr val="000000"/>
                </a:solidFill>
                <a:latin typeface="Alegreya Sans SC Bold"/>
              </a:rPr>
              <a:t>aumento</a:t>
            </a:r>
            <a:r>
              <a:rPr lang="en-US" sz="3000" dirty="0" smtClean="0">
                <a:solidFill>
                  <a:srgbClr val="000000"/>
                </a:solidFill>
                <a:latin typeface="Alegreya Sans SC Bold"/>
              </a:rPr>
              <a:t> o </a:t>
            </a:r>
            <a:r>
              <a:rPr lang="en-US" sz="3000" dirty="0" err="1" smtClean="0">
                <a:solidFill>
                  <a:srgbClr val="000000"/>
                </a:solidFill>
                <a:latin typeface="Alegreya Sans SC Bold"/>
              </a:rPr>
              <a:t>disminución</a:t>
            </a:r>
            <a:r>
              <a:rPr lang="en-US" sz="3000" dirty="0" smtClean="0">
                <a:solidFill>
                  <a:srgbClr val="000000"/>
                </a:solidFill>
                <a:latin typeface="Alegreya Sans SC Bold"/>
              </a:rPr>
              <a:t> </a:t>
            </a:r>
            <a:r>
              <a:rPr lang="en-US" sz="3000" dirty="0" err="1" smtClean="0">
                <a:solidFill>
                  <a:srgbClr val="000000"/>
                </a:solidFill>
                <a:latin typeface="Alegreya Sans SC Bold"/>
              </a:rPr>
              <a:t>en</a:t>
            </a:r>
            <a:r>
              <a:rPr lang="en-US" sz="3000" dirty="0" smtClean="0">
                <a:solidFill>
                  <a:srgbClr val="000000"/>
                </a:solidFill>
                <a:latin typeface="Alegreya Sans SC Bold"/>
              </a:rPr>
              <a:t> el </a:t>
            </a:r>
            <a:r>
              <a:rPr lang="en-US" sz="3000" dirty="0" err="1" smtClean="0">
                <a:solidFill>
                  <a:srgbClr val="000000"/>
                </a:solidFill>
                <a:latin typeface="Alegreya Sans SC Bold"/>
              </a:rPr>
              <a:t>órgano</a:t>
            </a:r>
            <a:r>
              <a:rPr lang="en-US" sz="3000" dirty="0" smtClean="0">
                <a:solidFill>
                  <a:srgbClr val="000000"/>
                </a:solidFill>
                <a:latin typeface="Alegreya Sans SC Bold"/>
              </a:rPr>
              <a:t>.</a:t>
            </a:r>
            <a:endParaRPr lang="en-US" sz="3000" dirty="0">
              <a:solidFill>
                <a:srgbClr val="000000"/>
              </a:solidFill>
              <a:latin typeface="Alegreya Sans SC Bold"/>
            </a:endParaRPr>
          </a:p>
        </p:txBody>
      </p:sp>
      <p:sp>
        <p:nvSpPr>
          <p:cNvPr id="17" name="TextBox 17"/>
          <p:cNvSpPr txBox="1"/>
          <p:nvPr/>
        </p:nvSpPr>
        <p:spPr>
          <a:xfrm>
            <a:off x="9645053" y="8146946"/>
            <a:ext cx="7658245" cy="538609"/>
          </a:xfrm>
          <a:prstGeom prst="rect">
            <a:avLst/>
          </a:prstGeom>
        </p:spPr>
        <p:txBody>
          <a:bodyPr lIns="0" tIns="0" rIns="0" bIns="0" rtlCol="0" anchor="t">
            <a:spAutoFit/>
          </a:bodyPr>
          <a:lstStyle/>
          <a:p>
            <a:pPr algn="ctr">
              <a:lnSpc>
                <a:spcPts val="4200"/>
              </a:lnSpc>
            </a:pPr>
            <a:r>
              <a:rPr lang="en-US" sz="3000" dirty="0">
                <a:solidFill>
                  <a:srgbClr val="000000"/>
                </a:solidFill>
                <a:latin typeface="Alegreya Sans SC Bold"/>
              </a:rPr>
              <a:t>2ª </a:t>
            </a:r>
            <a:r>
              <a:rPr lang="en-US" sz="3000" dirty="0" smtClean="0">
                <a:solidFill>
                  <a:srgbClr val="000000"/>
                </a:solidFill>
                <a:latin typeface="Alegreya Sans SC Bold"/>
              </a:rPr>
              <a:t>Ley:  </a:t>
            </a:r>
            <a:r>
              <a:rPr lang="en-US" sz="3000" dirty="0" err="1" smtClean="0">
                <a:solidFill>
                  <a:srgbClr val="000000"/>
                </a:solidFill>
                <a:latin typeface="Alegreya Sans SC Bold"/>
              </a:rPr>
              <a:t>Estos</a:t>
            </a:r>
            <a:r>
              <a:rPr lang="en-US" sz="3000" dirty="0" smtClean="0">
                <a:solidFill>
                  <a:srgbClr val="000000"/>
                </a:solidFill>
                <a:latin typeface="Alegreya Sans SC Bold"/>
              </a:rPr>
              <a:t> </a:t>
            </a:r>
            <a:r>
              <a:rPr lang="en-US" sz="3000" dirty="0" err="1" smtClean="0">
                <a:solidFill>
                  <a:srgbClr val="000000"/>
                </a:solidFill>
                <a:latin typeface="Alegreya Sans SC Bold"/>
              </a:rPr>
              <a:t>cambios</a:t>
            </a:r>
            <a:r>
              <a:rPr lang="en-US" sz="3000" dirty="0" smtClean="0">
                <a:solidFill>
                  <a:srgbClr val="000000"/>
                </a:solidFill>
                <a:latin typeface="Alegreya Sans SC Bold"/>
              </a:rPr>
              <a:t> </a:t>
            </a:r>
            <a:r>
              <a:rPr lang="en-US" sz="3000" dirty="0" err="1" smtClean="0">
                <a:solidFill>
                  <a:srgbClr val="000000"/>
                </a:solidFill>
                <a:latin typeface="Alegreya Sans SC Bold"/>
              </a:rPr>
              <a:t>pueden</a:t>
            </a:r>
            <a:r>
              <a:rPr lang="en-US" sz="3000" dirty="0" smtClean="0">
                <a:solidFill>
                  <a:srgbClr val="000000"/>
                </a:solidFill>
                <a:latin typeface="Alegreya Sans SC Bold"/>
              </a:rPr>
              <a:t> ser </a:t>
            </a:r>
            <a:r>
              <a:rPr lang="en-US" sz="3000" dirty="0" err="1" smtClean="0">
                <a:solidFill>
                  <a:srgbClr val="000000"/>
                </a:solidFill>
                <a:latin typeface="Alegreya Sans SC Bold"/>
              </a:rPr>
              <a:t>heredados</a:t>
            </a:r>
            <a:r>
              <a:rPr lang="en-US" sz="3000" dirty="0" smtClean="0">
                <a:solidFill>
                  <a:srgbClr val="000000"/>
                </a:solidFill>
                <a:latin typeface="Alegreya Sans SC Bold"/>
              </a:rPr>
              <a:t>.</a:t>
            </a:r>
            <a:endParaRPr lang="en-US" sz="3000" dirty="0">
              <a:solidFill>
                <a:srgbClr val="000000"/>
              </a:solidFill>
              <a:latin typeface="Alegreya Sans SC Bold"/>
            </a:endParaRPr>
          </a:p>
        </p:txBody>
      </p:sp>
      <p:sp>
        <p:nvSpPr>
          <p:cNvPr id="18" name="TextBox 18"/>
          <p:cNvSpPr txBox="1"/>
          <p:nvPr/>
        </p:nvSpPr>
        <p:spPr>
          <a:xfrm>
            <a:off x="9501004" y="6396851"/>
            <a:ext cx="7658245" cy="320601"/>
          </a:xfrm>
          <a:prstGeom prst="rect">
            <a:avLst/>
          </a:prstGeom>
        </p:spPr>
        <p:txBody>
          <a:bodyPr lIns="0" tIns="0" rIns="0" bIns="0" rtlCol="0" anchor="t">
            <a:spAutoFit/>
          </a:bodyPr>
          <a:lstStyle/>
          <a:p>
            <a:pPr algn="ctr">
              <a:lnSpc>
                <a:spcPts val="2520"/>
              </a:lnSpc>
            </a:pPr>
            <a:r>
              <a:rPr lang="en-US" sz="1800" dirty="0" smtClean="0">
                <a:solidFill>
                  <a:srgbClr val="000000"/>
                </a:solidFill>
                <a:latin typeface="Alegreya Sans SC Bold"/>
              </a:rPr>
              <a:t>Ley de </a:t>
            </a:r>
            <a:r>
              <a:rPr lang="en-US" sz="1800" dirty="0" err="1">
                <a:solidFill>
                  <a:srgbClr val="000000"/>
                </a:solidFill>
                <a:latin typeface="Alegreya Sans SC Bold"/>
              </a:rPr>
              <a:t>uso</a:t>
            </a:r>
            <a:r>
              <a:rPr lang="en-US" sz="1800" dirty="0">
                <a:solidFill>
                  <a:srgbClr val="000000"/>
                </a:solidFill>
                <a:latin typeface="Alegreya Sans SC Bold"/>
              </a:rPr>
              <a:t> </a:t>
            </a:r>
            <a:r>
              <a:rPr lang="en-US" sz="1800" dirty="0" smtClean="0">
                <a:solidFill>
                  <a:srgbClr val="000000"/>
                </a:solidFill>
                <a:latin typeface="Alegreya Sans SC Bold"/>
              </a:rPr>
              <a:t>y </a:t>
            </a:r>
            <a:r>
              <a:rPr lang="en-US" sz="1800" dirty="0" err="1">
                <a:solidFill>
                  <a:srgbClr val="000000"/>
                </a:solidFill>
                <a:latin typeface="Alegreya Sans SC Bold"/>
              </a:rPr>
              <a:t>desuso</a:t>
            </a:r>
            <a:endParaRPr lang="en-US" sz="1800" dirty="0">
              <a:solidFill>
                <a:srgbClr val="000000"/>
              </a:solidFill>
              <a:latin typeface="Alegreya Sans SC Bold"/>
            </a:endParaRPr>
          </a:p>
        </p:txBody>
      </p:sp>
      <p:sp>
        <p:nvSpPr>
          <p:cNvPr id="19" name="TextBox 19"/>
          <p:cNvSpPr txBox="1"/>
          <p:nvPr/>
        </p:nvSpPr>
        <p:spPr>
          <a:xfrm>
            <a:off x="11179612" y="9032394"/>
            <a:ext cx="4365187" cy="436017"/>
          </a:xfrm>
          <a:prstGeom prst="rect">
            <a:avLst/>
          </a:prstGeom>
        </p:spPr>
        <p:txBody>
          <a:bodyPr wrap="square" lIns="0" tIns="0" rIns="0" bIns="0" rtlCol="0" anchor="t">
            <a:spAutoFit/>
          </a:bodyPr>
          <a:lstStyle/>
          <a:p>
            <a:pPr algn="ctr">
              <a:lnSpc>
                <a:spcPts val="1672"/>
              </a:lnSpc>
            </a:pPr>
            <a:r>
              <a:rPr lang="en-US" dirty="0" err="1" smtClean="0">
                <a:solidFill>
                  <a:srgbClr val="000000"/>
                </a:solidFill>
                <a:latin typeface="Alegreya Sans SC Bold"/>
              </a:rPr>
              <a:t>Transmissión</a:t>
            </a:r>
            <a:r>
              <a:rPr lang="en-US" dirty="0" smtClean="0">
                <a:solidFill>
                  <a:srgbClr val="000000"/>
                </a:solidFill>
                <a:latin typeface="Alegreya Sans SC Bold"/>
              </a:rPr>
              <a:t> de </a:t>
            </a:r>
            <a:r>
              <a:rPr lang="en-US" dirty="0" err="1" smtClean="0">
                <a:solidFill>
                  <a:srgbClr val="000000"/>
                </a:solidFill>
                <a:latin typeface="Alegreya Sans SC Bold"/>
              </a:rPr>
              <a:t>los</a:t>
            </a:r>
            <a:r>
              <a:rPr lang="en-US" dirty="0" smtClean="0">
                <a:solidFill>
                  <a:srgbClr val="000000"/>
                </a:solidFill>
                <a:latin typeface="Alegreya Sans SC Bold"/>
              </a:rPr>
              <a:t> </a:t>
            </a:r>
            <a:r>
              <a:rPr lang="en-US" dirty="0" err="1" smtClean="0">
                <a:solidFill>
                  <a:srgbClr val="000000"/>
                </a:solidFill>
                <a:latin typeface="Alegreya Sans SC Bold"/>
              </a:rPr>
              <a:t>caracteres</a:t>
            </a:r>
            <a:endParaRPr lang="en-US" dirty="0">
              <a:solidFill>
                <a:srgbClr val="000000"/>
              </a:solidFill>
              <a:latin typeface="Alegreya Sans SC Bold"/>
            </a:endParaRPr>
          </a:p>
          <a:p>
            <a:pPr algn="ctr">
              <a:lnSpc>
                <a:spcPts val="1672"/>
              </a:lnSpc>
            </a:pPr>
            <a:r>
              <a:rPr lang="en-US" dirty="0">
                <a:solidFill>
                  <a:srgbClr val="000000"/>
                </a:solidFill>
                <a:latin typeface="Alegreya Sans SC Bold"/>
              </a:rPr>
              <a:t> </a:t>
            </a:r>
            <a:r>
              <a:rPr lang="en-US" dirty="0" err="1" smtClean="0">
                <a:solidFill>
                  <a:srgbClr val="000000"/>
                </a:solidFill>
                <a:latin typeface="Alegreya Sans SC Bold"/>
              </a:rPr>
              <a:t>adquiridos</a:t>
            </a:r>
            <a:endParaRPr lang="en-US" dirty="0">
              <a:solidFill>
                <a:srgbClr val="000000"/>
              </a:solidFill>
              <a:latin typeface="Alegreya Sans SC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983" b="798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247933" y="9617423"/>
            <a:ext cx="18796165" cy="904716"/>
          </a:xfrm>
          <a:prstGeom prst="rect">
            <a:avLst/>
          </a:prstGeom>
          <a:solidFill>
            <a:srgbClr val="FFC83A"/>
          </a:solidFill>
        </p:spPr>
      </p:sp>
      <p:pic>
        <p:nvPicPr>
          <p:cNvPr id="3" name="Picture 3"/>
          <p:cNvPicPr>
            <a:picLocks noChangeAspect="1"/>
          </p:cNvPicPr>
          <p:nvPr/>
        </p:nvPicPr>
        <p:blipFill>
          <a:blip r:embed="rId3"/>
          <a:srcRect/>
          <a:stretch>
            <a:fillRect/>
          </a:stretch>
        </p:blipFill>
        <p:spPr>
          <a:xfrm>
            <a:off x="12305647" y="404089"/>
            <a:ext cx="4175025" cy="8520460"/>
          </a:xfrm>
          <a:prstGeom prst="rect">
            <a:avLst/>
          </a:prstGeom>
        </p:spPr>
      </p:pic>
      <p:pic>
        <p:nvPicPr>
          <p:cNvPr id="4" name="Picture 4"/>
          <p:cNvPicPr>
            <a:picLocks noChangeAspect="1"/>
          </p:cNvPicPr>
          <p:nvPr/>
        </p:nvPicPr>
        <p:blipFill>
          <a:blip r:embed="rId4"/>
          <a:srcRect/>
          <a:stretch>
            <a:fillRect/>
          </a:stretch>
        </p:blipFill>
        <p:spPr>
          <a:xfrm>
            <a:off x="782984" y="3237377"/>
            <a:ext cx="10970489" cy="38122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983" b="798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696687" y="1965021"/>
            <a:ext cx="4656472" cy="6356958"/>
          </a:xfrm>
          <a:prstGeom prst="rect">
            <a:avLst/>
          </a:prstGeom>
        </p:spPr>
      </p:pic>
      <p:grpSp>
        <p:nvGrpSpPr>
          <p:cNvPr id="3" name="Group 3"/>
          <p:cNvGrpSpPr/>
          <p:nvPr/>
        </p:nvGrpSpPr>
        <p:grpSpPr>
          <a:xfrm>
            <a:off x="6851149" y="2179944"/>
            <a:ext cx="10680145" cy="5927112"/>
            <a:chOff x="0" y="0"/>
            <a:chExt cx="3612790" cy="2004974"/>
          </a:xfrm>
        </p:grpSpPr>
        <p:sp>
          <p:nvSpPr>
            <p:cNvPr id="4" name="Freeform 4"/>
            <p:cNvSpPr/>
            <p:nvPr/>
          </p:nvSpPr>
          <p:spPr>
            <a:xfrm>
              <a:off x="0" y="0"/>
              <a:ext cx="3612790" cy="2004974"/>
            </a:xfrm>
            <a:custGeom>
              <a:avLst/>
              <a:gdLst/>
              <a:ahLst/>
              <a:cxnLst/>
              <a:rect l="l" t="t" r="r" b="b"/>
              <a:pathLst>
                <a:path w="3612790" h="2004974">
                  <a:moveTo>
                    <a:pt x="0" y="0"/>
                  </a:moveTo>
                  <a:lnTo>
                    <a:pt x="3612790" y="0"/>
                  </a:lnTo>
                  <a:lnTo>
                    <a:pt x="3612790" y="2004974"/>
                  </a:lnTo>
                  <a:lnTo>
                    <a:pt x="0" y="2004974"/>
                  </a:lnTo>
                  <a:close/>
                </a:path>
              </a:pathLst>
            </a:custGeom>
            <a:solidFill>
              <a:srgbClr val="FFFFFF">
                <a:alpha val="57647"/>
              </a:srgbClr>
            </a:solidFill>
          </p:spPr>
        </p:sp>
      </p:grpSp>
      <p:grpSp>
        <p:nvGrpSpPr>
          <p:cNvPr id="5" name="Group 5"/>
          <p:cNvGrpSpPr/>
          <p:nvPr/>
        </p:nvGrpSpPr>
        <p:grpSpPr>
          <a:xfrm>
            <a:off x="6851149" y="2179944"/>
            <a:ext cx="10680145" cy="5927112"/>
            <a:chOff x="0" y="0"/>
            <a:chExt cx="24093255" cy="13370926"/>
          </a:xfrm>
        </p:grpSpPr>
        <p:sp>
          <p:nvSpPr>
            <p:cNvPr id="6" name="Freeform 6"/>
            <p:cNvSpPr/>
            <p:nvPr/>
          </p:nvSpPr>
          <p:spPr>
            <a:xfrm>
              <a:off x="0" y="0"/>
              <a:ext cx="24093255" cy="13370926"/>
            </a:xfrm>
            <a:custGeom>
              <a:avLst/>
              <a:gdLst/>
              <a:ahLst/>
              <a:cxnLst/>
              <a:rect l="l" t="t" r="r" b="b"/>
              <a:pathLst>
                <a:path w="24093255" h="13370926">
                  <a:moveTo>
                    <a:pt x="66040" y="4307650"/>
                  </a:moveTo>
                  <a:lnTo>
                    <a:pt x="63500" y="3688080"/>
                  </a:lnTo>
                  <a:lnTo>
                    <a:pt x="63500" y="792480"/>
                  </a:lnTo>
                  <a:lnTo>
                    <a:pt x="361950" y="792480"/>
                  </a:lnTo>
                  <a:lnTo>
                    <a:pt x="361950" y="728980"/>
                  </a:lnTo>
                  <a:lnTo>
                    <a:pt x="0" y="728980"/>
                  </a:lnTo>
                  <a:lnTo>
                    <a:pt x="0" y="3688080"/>
                  </a:lnTo>
                  <a:lnTo>
                    <a:pt x="2540" y="4307650"/>
                  </a:lnTo>
                  <a:lnTo>
                    <a:pt x="66040" y="4307650"/>
                  </a:lnTo>
                  <a:close/>
                  <a:moveTo>
                    <a:pt x="1460500" y="792480"/>
                  </a:moveTo>
                  <a:lnTo>
                    <a:pt x="1460500" y="1103630"/>
                  </a:lnTo>
                  <a:lnTo>
                    <a:pt x="1524000" y="1103630"/>
                  </a:lnTo>
                  <a:lnTo>
                    <a:pt x="1524000" y="792480"/>
                  </a:lnTo>
                  <a:lnTo>
                    <a:pt x="1889760" y="792480"/>
                  </a:lnTo>
                  <a:lnTo>
                    <a:pt x="1889760" y="389890"/>
                  </a:lnTo>
                  <a:lnTo>
                    <a:pt x="1460500" y="389890"/>
                  </a:lnTo>
                  <a:lnTo>
                    <a:pt x="1460500" y="728980"/>
                  </a:lnTo>
                  <a:lnTo>
                    <a:pt x="1153160" y="728980"/>
                  </a:lnTo>
                  <a:lnTo>
                    <a:pt x="1153160" y="792480"/>
                  </a:lnTo>
                  <a:lnTo>
                    <a:pt x="1460500" y="792480"/>
                  </a:lnTo>
                  <a:close/>
                  <a:moveTo>
                    <a:pt x="1524000" y="453390"/>
                  </a:moveTo>
                  <a:lnTo>
                    <a:pt x="1826260" y="453390"/>
                  </a:lnTo>
                  <a:lnTo>
                    <a:pt x="1826260" y="728980"/>
                  </a:lnTo>
                  <a:lnTo>
                    <a:pt x="1524000" y="728980"/>
                  </a:lnTo>
                  <a:lnTo>
                    <a:pt x="1524000" y="453390"/>
                  </a:lnTo>
                  <a:close/>
                  <a:moveTo>
                    <a:pt x="792480" y="1461770"/>
                  </a:moveTo>
                  <a:lnTo>
                    <a:pt x="792480" y="1167130"/>
                  </a:lnTo>
                  <a:lnTo>
                    <a:pt x="728980" y="1167130"/>
                  </a:lnTo>
                  <a:lnTo>
                    <a:pt x="728980" y="1461770"/>
                  </a:lnTo>
                  <a:lnTo>
                    <a:pt x="368300" y="1461770"/>
                  </a:lnTo>
                  <a:lnTo>
                    <a:pt x="368300" y="1893570"/>
                  </a:lnTo>
                  <a:lnTo>
                    <a:pt x="792480" y="1893570"/>
                  </a:lnTo>
                  <a:lnTo>
                    <a:pt x="792480" y="1525270"/>
                  </a:lnTo>
                  <a:lnTo>
                    <a:pt x="1089660" y="1525270"/>
                  </a:lnTo>
                  <a:lnTo>
                    <a:pt x="1089660" y="1461770"/>
                  </a:lnTo>
                  <a:lnTo>
                    <a:pt x="792480" y="1461770"/>
                  </a:lnTo>
                  <a:close/>
                  <a:moveTo>
                    <a:pt x="728980" y="1830070"/>
                  </a:moveTo>
                  <a:lnTo>
                    <a:pt x="431800" y="1830070"/>
                  </a:lnTo>
                  <a:lnTo>
                    <a:pt x="431800" y="1525270"/>
                  </a:lnTo>
                  <a:lnTo>
                    <a:pt x="728980" y="1525270"/>
                  </a:lnTo>
                  <a:lnTo>
                    <a:pt x="728980" y="1830070"/>
                  </a:lnTo>
                  <a:close/>
                  <a:moveTo>
                    <a:pt x="1524000" y="1167130"/>
                  </a:moveTo>
                  <a:lnTo>
                    <a:pt x="1460500" y="1167130"/>
                  </a:lnTo>
                  <a:lnTo>
                    <a:pt x="1460500" y="1461770"/>
                  </a:lnTo>
                  <a:lnTo>
                    <a:pt x="1153160" y="1461770"/>
                  </a:lnTo>
                  <a:lnTo>
                    <a:pt x="1153160" y="1525270"/>
                  </a:lnTo>
                  <a:lnTo>
                    <a:pt x="1524000" y="1525270"/>
                  </a:lnTo>
                  <a:lnTo>
                    <a:pt x="1524000" y="1167130"/>
                  </a:lnTo>
                  <a:close/>
                  <a:moveTo>
                    <a:pt x="728980" y="792480"/>
                  </a:moveTo>
                  <a:lnTo>
                    <a:pt x="728980" y="1103630"/>
                  </a:lnTo>
                  <a:lnTo>
                    <a:pt x="792480" y="1103630"/>
                  </a:lnTo>
                  <a:lnTo>
                    <a:pt x="792480" y="792480"/>
                  </a:lnTo>
                  <a:lnTo>
                    <a:pt x="1089660" y="792480"/>
                  </a:lnTo>
                  <a:lnTo>
                    <a:pt x="1089660" y="728980"/>
                  </a:lnTo>
                  <a:lnTo>
                    <a:pt x="792480" y="728980"/>
                  </a:lnTo>
                  <a:lnTo>
                    <a:pt x="792480" y="424180"/>
                  </a:lnTo>
                  <a:lnTo>
                    <a:pt x="728980" y="424180"/>
                  </a:lnTo>
                  <a:lnTo>
                    <a:pt x="728980" y="728980"/>
                  </a:lnTo>
                  <a:lnTo>
                    <a:pt x="425450" y="728980"/>
                  </a:lnTo>
                  <a:lnTo>
                    <a:pt x="425450" y="792480"/>
                  </a:lnTo>
                  <a:lnTo>
                    <a:pt x="728980" y="792480"/>
                  </a:lnTo>
                  <a:close/>
                  <a:moveTo>
                    <a:pt x="792480" y="360680"/>
                  </a:moveTo>
                  <a:lnTo>
                    <a:pt x="792480" y="63500"/>
                  </a:lnTo>
                  <a:lnTo>
                    <a:pt x="5245853" y="63500"/>
                  </a:lnTo>
                  <a:lnTo>
                    <a:pt x="5245853" y="0"/>
                  </a:lnTo>
                  <a:lnTo>
                    <a:pt x="728980" y="0"/>
                  </a:lnTo>
                  <a:lnTo>
                    <a:pt x="728980" y="360680"/>
                  </a:lnTo>
                  <a:lnTo>
                    <a:pt x="792480" y="360680"/>
                  </a:lnTo>
                  <a:close/>
                  <a:moveTo>
                    <a:pt x="728980" y="1167130"/>
                  </a:moveTo>
                  <a:lnTo>
                    <a:pt x="728980" y="1103630"/>
                  </a:lnTo>
                  <a:lnTo>
                    <a:pt x="425450" y="1103630"/>
                  </a:lnTo>
                  <a:lnTo>
                    <a:pt x="425450" y="792480"/>
                  </a:lnTo>
                  <a:lnTo>
                    <a:pt x="361950" y="792480"/>
                  </a:lnTo>
                  <a:lnTo>
                    <a:pt x="361950" y="1167130"/>
                  </a:lnTo>
                  <a:lnTo>
                    <a:pt x="728980" y="1167130"/>
                  </a:lnTo>
                  <a:close/>
                  <a:moveTo>
                    <a:pt x="361950" y="728980"/>
                  </a:moveTo>
                  <a:lnTo>
                    <a:pt x="425450" y="728980"/>
                  </a:lnTo>
                  <a:lnTo>
                    <a:pt x="425450" y="424180"/>
                  </a:lnTo>
                  <a:lnTo>
                    <a:pt x="727710" y="424180"/>
                  </a:lnTo>
                  <a:lnTo>
                    <a:pt x="727710" y="360680"/>
                  </a:lnTo>
                  <a:lnTo>
                    <a:pt x="425450" y="360680"/>
                  </a:lnTo>
                  <a:lnTo>
                    <a:pt x="425450" y="0"/>
                  </a:lnTo>
                  <a:lnTo>
                    <a:pt x="0" y="0"/>
                  </a:lnTo>
                  <a:lnTo>
                    <a:pt x="0" y="424180"/>
                  </a:lnTo>
                  <a:lnTo>
                    <a:pt x="361950" y="424180"/>
                  </a:lnTo>
                  <a:lnTo>
                    <a:pt x="361950" y="728980"/>
                  </a:lnTo>
                  <a:close/>
                  <a:moveTo>
                    <a:pt x="63500" y="360680"/>
                  </a:moveTo>
                  <a:lnTo>
                    <a:pt x="63500" y="63500"/>
                  </a:lnTo>
                  <a:lnTo>
                    <a:pt x="361950" y="63500"/>
                  </a:lnTo>
                  <a:lnTo>
                    <a:pt x="361950" y="360680"/>
                  </a:lnTo>
                  <a:lnTo>
                    <a:pt x="63500" y="360680"/>
                  </a:lnTo>
                  <a:close/>
                  <a:moveTo>
                    <a:pt x="1089660" y="1167130"/>
                  </a:moveTo>
                  <a:lnTo>
                    <a:pt x="1089660" y="1461770"/>
                  </a:lnTo>
                  <a:lnTo>
                    <a:pt x="1153160" y="1461770"/>
                  </a:lnTo>
                  <a:lnTo>
                    <a:pt x="1153160" y="1167130"/>
                  </a:lnTo>
                  <a:lnTo>
                    <a:pt x="1460500" y="1167130"/>
                  </a:lnTo>
                  <a:lnTo>
                    <a:pt x="1460500" y="1103630"/>
                  </a:lnTo>
                  <a:lnTo>
                    <a:pt x="1153160" y="1103630"/>
                  </a:lnTo>
                  <a:lnTo>
                    <a:pt x="1153160" y="792480"/>
                  </a:lnTo>
                  <a:lnTo>
                    <a:pt x="1089660" y="792480"/>
                  </a:lnTo>
                  <a:lnTo>
                    <a:pt x="1089660" y="1103630"/>
                  </a:lnTo>
                  <a:lnTo>
                    <a:pt x="792480" y="1103630"/>
                  </a:lnTo>
                  <a:lnTo>
                    <a:pt x="792480" y="1167130"/>
                  </a:lnTo>
                  <a:lnTo>
                    <a:pt x="1089660" y="1167130"/>
                  </a:lnTo>
                  <a:close/>
                  <a:moveTo>
                    <a:pt x="2255520" y="1167130"/>
                  </a:moveTo>
                  <a:lnTo>
                    <a:pt x="2255520" y="429260"/>
                  </a:lnTo>
                  <a:lnTo>
                    <a:pt x="5245853" y="429260"/>
                  </a:lnTo>
                  <a:lnTo>
                    <a:pt x="5245853" y="365760"/>
                  </a:lnTo>
                  <a:lnTo>
                    <a:pt x="2192020" y="365760"/>
                  </a:lnTo>
                  <a:lnTo>
                    <a:pt x="2192020" y="1103630"/>
                  </a:lnTo>
                  <a:lnTo>
                    <a:pt x="1524000" y="1103630"/>
                  </a:lnTo>
                  <a:lnTo>
                    <a:pt x="1524000" y="1167130"/>
                  </a:lnTo>
                  <a:lnTo>
                    <a:pt x="2255520" y="1167130"/>
                  </a:lnTo>
                  <a:close/>
                  <a:moveTo>
                    <a:pt x="1089660" y="424180"/>
                  </a:moveTo>
                  <a:lnTo>
                    <a:pt x="1089660" y="728980"/>
                  </a:lnTo>
                  <a:lnTo>
                    <a:pt x="1153160" y="728980"/>
                  </a:lnTo>
                  <a:lnTo>
                    <a:pt x="1153160" y="360680"/>
                  </a:lnTo>
                  <a:lnTo>
                    <a:pt x="792480" y="360680"/>
                  </a:lnTo>
                  <a:lnTo>
                    <a:pt x="792480" y="424180"/>
                  </a:lnTo>
                  <a:lnTo>
                    <a:pt x="1089660" y="424180"/>
                  </a:lnTo>
                  <a:close/>
                  <a:moveTo>
                    <a:pt x="425450" y="3688080"/>
                  </a:moveTo>
                  <a:lnTo>
                    <a:pt x="425450" y="2254250"/>
                  </a:lnTo>
                  <a:lnTo>
                    <a:pt x="1153160" y="2254250"/>
                  </a:lnTo>
                  <a:lnTo>
                    <a:pt x="1153160" y="1525270"/>
                  </a:lnTo>
                  <a:lnTo>
                    <a:pt x="1089660" y="1525270"/>
                  </a:lnTo>
                  <a:lnTo>
                    <a:pt x="1089660" y="2190750"/>
                  </a:lnTo>
                  <a:lnTo>
                    <a:pt x="361950" y="2190750"/>
                  </a:lnTo>
                  <a:lnTo>
                    <a:pt x="361950" y="3688080"/>
                  </a:lnTo>
                  <a:lnTo>
                    <a:pt x="365760" y="4307650"/>
                  </a:lnTo>
                  <a:lnTo>
                    <a:pt x="429260" y="4307650"/>
                  </a:lnTo>
                  <a:lnTo>
                    <a:pt x="425450" y="3688080"/>
                  </a:lnTo>
                  <a:close/>
                  <a:moveTo>
                    <a:pt x="1089660" y="728980"/>
                  </a:moveTo>
                  <a:lnTo>
                    <a:pt x="1153160" y="728980"/>
                  </a:lnTo>
                  <a:lnTo>
                    <a:pt x="1153160" y="792480"/>
                  </a:lnTo>
                  <a:lnTo>
                    <a:pt x="1089660" y="792480"/>
                  </a:lnTo>
                  <a:lnTo>
                    <a:pt x="1089660" y="728980"/>
                  </a:lnTo>
                  <a:close/>
                  <a:moveTo>
                    <a:pt x="728980" y="360680"/>
                  </a:moveTo>
                  <a:lnTo>
                    <a:pt x="792480" y="360680"/>
                  </a:lnTo>
                  <a:lnTo>
                    <a:pt x="792480" y="424180"/>
                  </a:lnTo>
                  <a:lnTo>
                    <a:pt x="728980" y="424180"/>
                  </a:lnTo>
                  <a:lnTo>
                    <a:pt x="728980" y="360680"/>
                  </a:lnTo>
                  <a:close/>
                  <a:moveTo>
                    <a:pt x="728980" y="1103630"/>
                  </a:moveTo>
                  <a:lnTo>
                    <a:pt x="792480" y="1103630"/>
                  </a:lnTo>
                  <a:lnTo>
                    <a:pt x="792480" y="1167130"/>
                  </a:lnTo>
                  <a:lnTo>
                    <a:pt x="728980" y="1167130"/>
                  </a:lnTo>
                  <a:lnTo>
                    <a:pt x="728980" y="1103630"/>
                  </a:lnTo>
                  <a:close/>
                  <a:moveTo>
                    <a:pt x="1089660" y="1461770"/>
                  </a:moveTo>
                  <a:lnTo>
                    <a:pt x="1153160" y="1461770"/>
                  </a:lnTo>
                  <a:lnTo>
                    <a:pt x="1153160" y="1525270"/>
                  </a:lnTo>
                  <a:lnTo>
                    <a:pt x="1089660" y="1525270"/>
                  </a:lnTo>
                  <a:lnTo>
                    <a:pt x="1089660" y="1461770"/>
                  </a:lnTo>
                  <a:close/>
                  <a:moveTo>
                    <a:pt x="1460500" y="1103630"/>
                  </a:moveTo>
                  <a:lnTo>
                    <a:pt x="1524000" y="1103630"/>
                  </a:lnTo>
                  <a:lnTo>
                    <a:pt x="1524000" y="1167130"/>
                  </a:lnTo>
                  <a:lnTo>
                    <a:pt x="1460500" y="1167130"/>
                  </a:lnTo>
                  <a:lnTo>
                    <a:pt x="1460500" y="1103630"/>
                  </a:lnTo>
                  <a:close/>
                  <a:moveTo>
                    <a:pt x="361950" y="728980"/>
                  </a:moveTo>
                  <a:lnTo>
                    <a:pt x="425450" y="728980"/>
                  </a:lnTo>
                  <a:lnTo>
                    <a:pt x="425450" y="792480"/>
                  </a:lnTo>
                  <a:lnTo>
                    <a:pt x="361950" y="792480"/>
                  </a:lnTo>
                  <a:lnTo>
                    <a:pt x="361950" y="728980"/>
                  </a:lnTo>
                  <a:close/>
                  <a:moveTo>
                    <a:pt x="5245853" y="0"/>
                  </a:moveTo>
                  <a:lnTo>
                    <a:pt x="18989024" y="0"/>
                  </a:lnTo>
                  <a:lnTo>
                    <a:pt x="18989024" y="63500"/>
                  </a:lnTo>
                  <a:lnTo>
                    <a:pt x="5245853" y="63500"/>
                  </a:lnTo>
                  <a:lnTo>
                    <a:pt x="5245853" y="0"/>
                  </a:lnTo>
                  <a:close/>
                  <a:moveTo>
                    <a:pt x="5245853" y="364490"/>
                  </a:moveTo>
                  <a:lnTo>
                    <a:pt x="18989024" y="364490"/>
                  </a:lnTo>
                  <a:lnTo>
                    <a:pt x="18989024" y="427990"/>
                  </a:lnTo>
                  <a:lnTo>
                    <a:pt x="5245853" y="427990"/>
                  </a:lnTo>
                  <a:lnTo>
                    <a:pt x="5245853" y="364490"/>
                  </a:lnTo>
                  <a:close/>
                  <a:moveTo>
                    <a:pt x="23300775" y="63500"/>
                  </a:moveTo>
                  <a:lnTo>
                    <a:pt x="23300775" y="361950"/>
                  </a:lnTo>
                  <a:lnTo>
                    <a:pt x="23364275" y="361950"/>
                  </a:lnTo>
                  <a:lnTo>
                    <a:pt x="23364275" y="0"/>
                  </a:lnTo>
                  <a:lnTo>
                    <a:pt x="18989024" y="0"/>
                  </a:lnTo>
                  <a:lnTo>
                    <a:pt x="18989024" y="63500"/>
                  </a:lnTo>
                  <a:lnTo>
                    <a:pt x="23300776" y="63500"/>
                  </a:lnTo>
                  <a:close/>
                  <a:moveTo>
                    <a:pt x="23300775" y="1460500"/>
                  </a:moveTo>
                  <a:lnTo>
                    <a:pt x="22989625" y="1460500"/>
                  </a:lnTo>
                  <a:lnTo>
                    <a:pt x="22989625" y="1524000"/>
                  </a:lnTo>
                  <a:lnTo>
                    <a:pt x="23300775" y="1524000"/>
                  </a:lnTo>
                  <a:lnTo>
                    <a:pt x="23300775" y="1889760"/>
                  </a:lnTo>
                  <a:lnTo>
                    <a:pt x="23703366" y="1889760"/>
                  </a:lnTo>
                  <a:lnTo>
                    <a:pt x="23703366" y="1460500"/>
                  </a:lnTo>
                  <a:lnTo>
                    <a:pt x="23364275" y="1460500"/>
                  </a:lnTo>
                  <a:lnTo>
                    <a:pt x="23364275" y="1153160"/>
                  </a:lnTo>
                  <a:lnTo>
                    <a:pt x="23300775" y="1153160"/>
                  </a:lnTo>
                  <a:lnTo>
                    <a:pt x="23300775" y="1460500"/>
                  </a:lnTo>
                  <a:close/>
                  <a:moveTo>
                    <a:pt x="23639866" y="1524000"/>
                  </a:moveTo>
                  <a:lnTo>
                    <a:pt x="23639866" y="1826260"/>
                  </a:lnTo>
                  <a:lnTo>
                    <a:pt x="23364275" y="1826260"/>
                  </a:lnTo>
                  <a:lnTo>
                    <a:pt x="23364275" y="1524000"/>
                  </a:lnTo>
                  <a:lnTo>
                    <a:pt x="23639866" y="1524000"/>
                  </a:lnTo>
                  <a:close/>
                  <a:moveTo>
                    <a:pt x="22631485" y="792480"/>
                  </a:moveTo>
                  <a:lnTo>
                    <a:pt x="22926125" y="792480"/>
                  </a:lnTo>
                  <a:lnTo>
                    <a:pt x="22926125" y="728980"/>
                  </a:lnTo>
                  <a:lnTo>
                    <a:pt x="22631485" y="728980"/>
                  </a:lnTo>
                  <a:lnTo>
                    <a:pt x="22631485" y="368300"/>
                  </a:lnTo>
                  <a:lnTo>
                    <a:pt x="22199685" y="368300"/>
                  </a:lnTo>
                  <a:lnTo>
                    <a:pt x="22199685" y="792480"/>
                  </a:lnTo>
                  <a:lnTo>
                    <a:pt x="22567985" y="792480"/>
                  </a:lnTo>
                  <a:lnTo>
                    <a:pt x="22567985" y="1089660"/>
                  </a:lnTo>
                  <a:lnTo>
                    <a:pt x="22631485" y="1089660"/>
                  </a:lnTo>
                  <a:lnTo>
                    <a:pt x="22631485" y="792480"/>
                  </a:lnTo>
                  <a:close/>
                  <a:moveTo>
                    <a:pt x="22263185" y="728980"/>
                  </a:moveTo>
                  <a:lnTo>
                    <a:pt x="22263185" y="431800"/>
                  </a:lnTo>
                  <a:lnTo>
                    <a:pt x="22567985" y="431800"/>
                  </a:lnTo>
                  <a:lnTo>
                    <a:pt x="22567985" y="728980"/>
                  </a:lnTo>
                  <a:lnTo>
                    <a:pt x="22263185" y="728980"/>
                  </a:lnTo>
                  <a:close/>
                  <a:moveTo>
                    <a:pt x="23300775" y="728980"/>
                  </a:moveTo>
                  <a:lnTo>
                    <a:pt x="22989625" y="728980"/>
                  </a:lnTo>
                  <a:lnTo>
                    <a:pt x="22989625" y="792480"/>
                  </a:lnTo>
                  <a:lnTo>
                    <a:pt x="23300775" y="792480"/>
                  </a:lnTo>
                  <a:lnTo>
                    <a:pt x="23300775" y="1089660"/>
                  </a:lnTo>
                  <a:lnTo>
                    <a:pt x="23364275" y="1089660"/>
                  </a:lnTo>
                  <a:lnTo>
                    <a:pt x="23364275" y="792480"/>
                  </a:lnTo>
                  <a:lnTo>
                    <a:pt x="23669075" y="792480"/>
                  </a:lnTo>
                  <a:lnTo>
                    <a:pt x="23669075" y="728980"/>
                  </a:lnTo>
                  <a:lnTo>
                    <a:pt x="23364275" y="728980"/>
                  </a:lnTo>
                  <a:lnTo>
                    <a:pt x="23364275" y="425450"/>
                  </a:lnTo>
                  <a:lnTo>
                    <a:pt x="23300775" y="425450"/>
                  </a:lnTo>
                  <a:lnTo>
                    <a:pt x="23300775" y="728980"/>
                  </a:lnTo>
                  <a:close/>
                  <a:moveTo>
                    <a:pt x="23732575" y="792480"/>
                  </a:moveTo>
                  <a:lnTo>
                    <a:pt x="24029755" y="792480"/>
                  </a:lnTo>
                  <a:lnTo>
                    <a:pt x="24029755" y="4307650"/>
                  </a:lnTo>
                  <a:lnTo>
                    <a:pt x="24093255" y="4307650"/>
                  </a:lnTo>
                  <a:lnTo>
                    <a:pt x="24093255" y="728980"/>
                  </a:lnTo>
                  <a:lnTo>
                    <a:pt x="23732575" y="728980"/>
                  </a:lnTo>
                  <a:lnTo>
                    <a:pt x="23732575" y="792480"/>
                  </a:lnTo>
                  <a:close/>
                  <a:moveTo>
                    <a:pt x="22567985" y="1524000"/>
                  </a:moveTo>
                  <a:lnTo>
                    <a:pt x="22926126" y="1524000"/>
                  </a:lnTo>
                  <a:lnTo>
                    <a:pt x="22926126" y="1460500"/>
                  </a:lnTo>
                  <a:lnTo>
                    <a:pt x="22631485" y="1460500"/>
                  </a:lnTo>
                  <a:lnTo>
                    <a:pt x="22631485" y="1153160"/>
                  </a:lnTo>
                  <a:lnTo>
                    <a:pt x="22567985" y="1153160"/>
                  </a:lnTo>
                  <a:lnTo>
                    <a:pt x="22567985" y="1524000"/>
                  </a:lnTo>
                  <a:close/>
                  <a:moveTo>
                    <a:pt x="23669075" y="0"/>
                  </a:moveTo>
                  <a:lnTo>
                    <a:pt x="23669075" y="361950"/>
                  </a:lnTo>
                  <a:lnTo>
                    <a:pt x="23364275" y="361950"/>
                  </a:lnTo>
                  <a:lnTo>
                    <a:pt x="23364275" y="425450"/>
                  </a:lnTo>
                  <a:lnTo>
                    <a:pt x="23669075" y="425450"/>
                  </a:lnTo>
                  <a:lnTo>
                    <a:pt x="23669075" y="727710"/>
                  </a:lnTo>
                  <a:lnTo>
                    <a:pt x="23732575" y="727710"/>
                  </a:lnTo>
                  <a:lnTo>
                    <a:pt x="23732575" y="425450"/>
                  </a:lnTo>
                  <a:lnTo>
                    <a:pt x="24093255" y="425450"/>
                  </a:lnTo>
                  <a:lnTo>
                    <a:pt x="24093255" y="0"/>
                  </a:lnTo>
                  <a:lnTo>
                    <a:pt x="23669075" y="0"/>
                  </a:lnTo>
                  <a:close/>
                  <a:moveTo>
                    <a:pt x="24029755" y="361950"/>
                  </a:moveTo>
                  <a:lnTo>
                    <a:pt x="23732575" y="361950"/>
                  </a:lnTo>
                  <a:lnTo>
                    <a:pt x="23732575" y="63500"/>
                  </a:lnTo>
                  <a:lnTo>
                    <a:pt x="24029755" y="63500"/>
                  </a:lnTo>
                  <a:lnTo>
                    <a:pt x="24029755" y="361950"/>
                  </a:lnTo>
                  <a:close/>
                  <a:moveTo>
                    <a:pt x="23669075" y="1089660"/>
                  </a:moveTo>
                  <a:lnTo>
                    <a:pt x="23364275" y="1089660"/>
                  </a:lnTo>
                  <a:lnTo>
                    <a:pt x="23364275" y="1153160"/>
                  </a:lnTo>
                  <a:lnTo>
                    <a:pt x="23732575" y="1153160"/>
                  </a:lnTo>
                  <a:lnTo>
                    <a:pt x="23732575" y="792480"/>
                  </a:lnTo>
                  <a:lnTo>
                    <a:pt x="23669075" y="792480"/>
                  </a:lnTo>
                  <a:lnTo>
                    <a:pt x="23669075" y="1089660"/>
                  </a:lnTo>
                  <a:close/>
                  <a:moveTo>
                    <a:pt x="22926125" y="1089660"/>
                  </a:moveTo>
                  <a:lnTo>
                    <a:pt x="22631485" y="1089660"/>
                  </a:lnTo>
                  <a:lnTo>
                    <a:pt x="22631485" y="1153160"/>
                  </a:lnTo>
                  <a:lnTo>
                    <a:pt x="22926125" y="1153160"/>
                  </a:lnTo>
                  <a:lnTo>
                    <a:pt x="22926125" y="1460500"/>
                  </a:lnTo>
                  <a:lnTo>
                    <a:pt x="22989625" y="1460500"/>
                  </a:lnTo>
                  <a:lnTo>
                    <a:pt x="22989625" y="1153160"/>
                  </a:lnTo>
                  <a:lnTo>
                    <a:pt x="23300775" y="1153160"/>
                  </a:lnTo>
                  <a:lnTo>
                    <a:pt x="23300775" y="1089660"/>
                  </a:lnTo>
                  <a:lnTo>
                    <a:pt x="22989625" y="1089660"/>
                  </a:lnTo>
                  <a:lnTo>
                    <a:pt x="22989625" y="792480"/>
                  </a:lnTo>
                  <a:lnTo>
                    <a:pt x="22926125" y="792480"/>
                  </a:lnTo>
                  <a:lnTo>
                    <a:pt x="22926125" y="1089660"/>
                  </a:lnTo>
                  <a:close/>
                  <a:moveTo>
                    <a:pt x="20405175" y="425450"/>
                  </a:moveTo>
                  <a:lnTo>
                    <a:pt x="21839005" y="425450"/>
                  </a:lnTo>
                  <a:lnTo>
                    <a:pt x="21839005" y="1153160"/>
                  </a:lnTo>
                  <a:lnTo>
                    <a:pt x="22567985" y="1153160"/>
                  </a:lnTo>
                  <a:lnTo>
                    <a:pt x="22567985" y="1089660"/>
                  </a:lnTo>
                  <a:lnTo>
                    <a:pt x="21902505" y="1089660"/>
                  </a:lnTo>
                  <a:lnTo>
                    <a:pt x="21902505" y="361950"/>
                  </a:lnTo>
                  <a:lnTo>
                    <a:pt x="20405175" y="361950"/>
                  </a:lnTo>
                  <a:lnTo>
                    <a:pt x="18989022" y="363220"/>
                  </a:lnTo>
                  <a:lnTo>
                    <a:pt x="18989022" y="426720"/>
                  </a:lnTo>
                  <a:lnTo>
                    <a:pt x="20405175" y="425450"/>
                  </a:lnTo>
                  <a:close/>
                  <a:moveTo>
                    <a:pt x="22926125" y="728980"/>
                  </a:moveTo>
                  <a:lnTo>
                    <a:pt x="22989625" y="728980"/>
                  </a:lnTo>
                  <a:lnTo>
                    <a:pt x="22989625" y="425450"/>
                  </a:lnTo>
                  <a:lnTo>
                    <a:pt x="23300775" y="425450"/>
                  </a:lnTo>
                  <a:lnTo>
                    <a:pt x="23300775" y="361950"/>
                  </a:lnTo>
                  <a:lnTo>
                    <a:pt x="22926125" y="361950"/>
                  </a:lnTo>
                  <a:lnTo>
                    <a:pt x="22926125" y="728980"/>
                  </a:lnTo>
                  <a:close/>
                  <a:moveTo>
                    <a:pt x="22926125" y="2255520"/>
                  </a:moveTo>
                  <a:lnTo>
                    <a:pt x="23663994" y="2255520"/>
                  </a:lnTo>
                  <a:lnTo>
                    <a:pt x="23663994" y="4307650"/>
                  </a:lnTo>
                  <a:lnTo>
                    <a:pt x="23727494" y="4307650"/>
                  </a:lnTo>
                  <a:lnTo>
                    <a:pt x="23727494" y="2192020"/>
                  </a:lnTo>
                  <a:lnTo>
                    <a:pt x="22989625" y="2192020"/>
                  </a:lnTo>
                  <a:lnTo>
                    <a:pt x="22989625" y="1524000"/>
                  </a:lnTo>
                  <a:lnTo>
                    <a:pt x="22926125" y="1524000"/>
                  </a:lnTo>
                  <a:lnTo>
                    <a:pt x="22926125" y="2255520"/>
                  </a:lnTo>
                  <a:close/>
                  <a:moveTo>
                    <a:pt x="23300775" y="1089660"/>
                  </a:moveTo>
                  <a:lnTo>
                    <a:pt x="23364275" y="1089660"/>
                  </a:lnTo>
                  <a:lnTo>
                    <a:pt x="23364275" y="1153160"/>
                  </a:lnTo>
                  <a:lnTo>
                    <a:pt x="23300775" y="1153160"/>
                  </a:lnTo>
                  <a:lnTo>
                    <a:pt x="23300775" y="1089660"/>
                  </a:lnTo>
                  <a:close/>
                  <a:moveTo>
                    <a:pt x="22926125" y="1460500"/>
                  </a:moveTo>
                  <a:lnTo>
                    <a:pt x="22989625" y="1460500"/>
                  </a:lnTo>
                  <a:lnTo>
                    <a:pt x="22989625" y="1524000"/>
                  </a:lnTo>
                  <a:lnTo>
                    <a:pt x="22926125" y="1524000"/>
                  </a:lnTo>
                  <a:lnTo>
                    <a:pt x="22926125" y="1460500"/>
                  </a:lnTo>
                  <a:close/>
                  <a:moveTo>
                    <a:pt x="23300775" y="361950"/>
                  </a:moveTo>
                  <a:lnTo>
                    <a:pt x="23364275" y="361950"/>
                  </a:lnTo>
                  <a:lnTo>
                    <a:pt x="23364275" y="425450"/>
                  </a:lnTo>
                  <a:lnTo>
                    <a:pt x="23300775" y="425450"/>
                  </a:lnTo>
                  <a:lnTo>
                    <a:pt x="23300775" y="361950"/>
                  </a:lnTo>
                  <a:close/>
                  <a:moveTo>
                    <a:pt x="23669075" y="728980"/>
                  </a:moveTo>
                  <a:lnTo>
                    <a:pt x="23732575" y="728980"/>
                  </a:lnTo>
                  <a:lnTo>
                    <a:pt x="23732575" y="792480"/>
                  </a:lnTo>
                  <a:lnTo>
                    <a:pt x="23669075" y="792480"/>
                  </a:lnTo>
                  <a:lnTo>
                    <a:pt x="23669075" y="728980"/>
                  </a:lnTo>
                  <a:close/>
                  <a:moveTo>
                    <a:pt x="22567985" y="1089660"/>
                  </a:moveTo>
                  <a:lnTo>
                    <a:pt x="22631485" y="1089660"/>
                  </a:lnTo>
                  <a:lnTo>
                    <a:pt x="22631485" y="1153160"/>
                  </a:lnTo>
                  <a:lnTo>
                    <a:pt x="22567985" y="1153160"/>
                  </a:lnTo>
                  <a:lnTo>
                    <a:pt x="22567985" y="1089660"/>
                  </a:lnTo>
                  <a:close/>
                  <a:moveTo>
                    <a:pt x="22926125" y="728980"/>
                  </a:moveTo>
                  <a:lnTo>
                    <a:pt x="22989625" y="728980"/>
                  </a:lnTo>
                  <a:lnTo>
                    <a:pt x="22989625" y="792480"/>
                  </a:lnTo>
                  <a:lnTo>
                    <a:pt x="22926125" y="792480"/>
                  </a:lnTo>
                  <a:lnTo>
                    <a:pt x="22926125" y="728980"/>
                  </a:lnTo>
                  <a:close/>
                  <a:moveTo>
                    <a:pt x="66040" y="4307650"/>
                  </a:moveTo>
                  <a:lnTo>
                    <a:pt x="2540" y="4307650"/>
                  </a:lnTo>
                  <a:lnTo>
                    <a:pt x="24130" y="9070869"/>
                  </a:lnTo>
                  <a:lnTo>
                    <a:pt x="87630" y="9070869"/>
                  </a:lnTo>
                  <a:lnTo>
                    <a:pt x="66040" y="4307650"/>
                  </a:lnTo>
                  <a:close/>
                  <a:moveTo>
                    <a:pt x="429260" y="4307650"/>
                  </a:moveTo>
                  <a:lnTo>
                    <a:pt x="365760" y="4307650"/>
                  </a:lnTo>
                  <a:lnTo>
                    <a:pt x="388620" y="9070869"/>
                  </a:lnTo>
                  <a:lnTo>
                    <a:pt x="452120" y="9070869"/>
                  </a:lnTo>
                  <a:lnTo>
                    <a:pt x="429260" y="4307650"/>
                  </a:lnTo>
                  <a:close/>
                  <a:moveTo>
                    <a:pt x="24029755" y="4307650"/>
                  </a:moveTo>
                  <a:lnTo>
                    <a:pt x="24093255" y="4307650"/>
                  </a:lnTo>
                  <a:lnTo>
                    <a:pt x="24093255" y="9070869"/>
                  </a:lnTo>
                  <a:lnTo>
                    <a:pt x="24029755" y="9070869"/>
                  </a:lnTo>
                  <a:lnTo>
                    <a:pt x="24029755" y="4307650"/>
                  </a:lnTo>
                  <a:close/>
                  <a:moveTo>
                    <a:pt x="23665266" y="4307650"/>
                  </a:moveTo>
                  <a:lnTo>
                    <a:pt x="23728766" y="4307650"/>
                  </a:lnTo>
                  <a:lnTo>
                    <a:pt x="23728766" y="9070869"/>
                  </a:lnTo>
                  <a:lnTo>
                    <a:pt x="23665266" y="9070869"/>
                  </a:lnTo>
                  <a:lnTo>
                    <a:pt x="23665266" y="4307650"/>
                  </a:lnTo>
                  <a:close/>
                  <a:moveTo>
                    <a:pt x="817880" y="13307426"/>
                  </a:moveTo>
                  <a:lnTo>
                    <a:pt x="817880" y="13008976"/>
                  </a:lnTo>
                  <a:lnTo>
                    <a:pt x="754380" y="13008976"/>
                  </a:lnTo>
                  <a:lnTo>
                    <a:pt x="754380" y="13370926"/>
                  </a:lnTo>
                  <a:lnTo>
                    <a:pt x="5245853" y="13370926"/>
                  </a:lnTo>
                  <a:lnTo>
                    <a:pt x="5245853" y="13307426"/>
                  </a:lnTo>
                  <a:lnTo>
                    <a:pt x="817880" y="13307426"/>
                  </a:lnTo>
                  <a:close/>
                  <a:moveTo>
                    <a:pt x="88900" y="12578445"/>
                  </a:moveTo>
                  <a:lnTo>
                    <a:pt x="88900" y="9630776"/>
                  </a:lnTo>
                  <a:lnTo>
                    <a:pt x="87630" y="9070869"/>
                  </a:lnTo>
                  <a:lnTo>
                    <a:pt x="24130" y="9070869"/>
                  </a:lnTo>
                  <a:lnTo>
                    <a:pt x="25400" y="9630776"/>
                  </a:lnTo>
                  <a:lnTo>
                    <a:pt x="25400" y="12641946"/>
                  </a:lnTo>
                  <a:lnTo>
                    <a:pt x="387350" y="12641946"/>
                  </a:lnTo>
                  <a:lnTo>
                    <a:pt x="387350" y="12578446"/>
                  </a:lnTo>
                  <a:lnTo>
                    <a:pt x="88900" y="12578446"/>
                  </a:lnTo>
                  <a:close/>
                  <a:moveTo>
                    <a:pt x="817880" y="11846926"/>
                  </a:moveTo>
                  <a:lnTo>
                    <a:pt x="817880" y="11481166"/>
                  </a:lnTo>
                  <a:lnTo>
                    <a:pt x="415290" y="11481166"/>
                  </a:lnTo>
                  <a:lnTo>
                    <a:pt x="415290" y="11910426"/>
                  </a:lnTo>
                  <a:lnTo>
                    <a:pt x="754380" y="11910426"/>
                  </a:lnTo>
                  <a:lnTo>
                    <a:pt x="754380" y="12217766"/>
                  </a:lnTo>
                  <a:lnTo>
                    <a:pt x="817880" y="12217766"/>
                  </a:lnTo>
                  <a:lnTo>
                    <a:pt x="817880" y="11910426"/>
                  </a:lnTo>
                  <a:lnTo>
                    <a:pt x="1129030" y="11910426"/>
                  </a:lnTo>
                  <a:lnTo>
                    <a:pt x="1129030" y="11846926"/>
                  </a:lnTo>
                  <a:lnTo>
                    <a:pt x="817880" y="11846926"/>
                  </a:lnTo>
                  <a:close/>
                  <a:moveTo>
                    <a:pt x="754380" y="11846926"/>
                  </a:moveTo>
                  <a:lnTo>
                    <a:pt x="478790" y="11846926"/>
                  </a:lnTo>
                  <a:lnTo>
                    <a:pt x="478790" y="11544666"/>
                  </a:lnTo>
                  <a:lnTo>
                    <a:pt x="754380" y="11544666"/>
                  </a:lnTo>
                  <a:lnTo>
                    <a:pt x="754380" y="11846926"/>
                  </a:lnTo>
                  <a:close/>
                  <a:moveTo>
                    <a:pt x="817880" y="12641946"/>
                  </a:moveTo>
                  <a:lnTo>
                    <a:pt x="1129030" y="12641946"/>
                  </a:lnTo>
                  <a:lnTo>
                    <a:pt x="1129030" y="12578446"/>
                  </a:lnTo>
                  <a:lnTo>
                    <a:pt x="817880" y="12578446"/>
                  </a:lnTo>
                  <a:lnTo>
                    <a:pt x="817880" y="12281266"/>
                  </a:lnTo>
                  <a:lnTo>
                    <a:pt x="754380" y="12281266"/>
                  </a:lnTo>
                  <a:lnTo>
                    <a:pt x="754380" y="12578446"/>
                  </a:lnTo>
                  <a:lnTo>
                    <a:pt x="450850" y="12578446"/>
                  </a:lnTo>
                  <a:lnTo>
                    <a:pt x="450850" y="12641946"/>
                  </a:lnTo>
                  <a:lnTo>
                    <a:pt x="754380" y="12641946"/>
                  </a:lnTo>
                  <a:lnTo>
                    <a:pt x="754380" y="12945476"/>
                  </a:lnTo>
                  <a:lnTo>
                    <a:pt x="817880" y="12945476"/>
                  </a:lnTo>
                  <a:lnTo>
                    <a:pt x="817880" y="12641946"/>
                  </a:lnTo>
                  <a:close/>
                  <a:moveTo>
                    <a:pt x="1487170" y="12578446"/>
                  </a:moveTo>
                  <a:lnTo>
                    <a:pt x="1192530" y="12578446"/>
                  </a:lnTo>
                  <a:lnTo>
                    <a:pt x="1192530" y="12641946"/>
                  </a:lnTo>
                  <a:lnTo>
                    <a:pt x="1487170" y="12641946"/>
                  </a:lnTo>
                  <a:lnTo>
                    <a:pt x="1487170" y="13002626"/>
                  </a:lnTo>
                  <a:lnTo>
                    <a:pt x="1918970" y="13002626"/>
                  </a:lnTo>
                  <a:lnTo>
                    <a:pt x="1918970" y="12578446"/>
                  </a:lnTo>
                  <a:lnTo>
                    <a:pt x="1550670" y="12578446"/>
                  </a:lnTo>
                  <a:lnTo>
                    <a:pt x="1550670" y="12281266"/>
                  </a:lnTo>
                  <a:lnTo>
                    <a:pt x="1487170" y="12281266"/>
                  </a:lnTo>
                  <a:lnTo>
                    <a:pt x="1487170" y="12578446"/>
                  </a:lnTo>
                  <a:close/>
                  <a:moveTo>
                    <a:pt x="1855470" y="12641946"/>
                  </a:moveTo>
                  <a:lnTo>
                    <a:pt x="1855470" y="12939126"/>
                  </a:lnTo>
                  <a:lnTo>
                    <a:pt x="1550670" y="12939126"/>
                  </a:lnTo>
                  <a:lnTo>
                    <a:pt x="1550670" y="12641946"/>
                  </a:lnTo>
                  <a:lnTo>
                    <a:pt x="1855470" y="12641946"/>
                  </a:lnTo>
                  <a:close/>
                  <a:moveTo>
                    <a:pt x="1192530" y="11846926"/>
                  </a:moveTo>
                  <a:lnTo>
                    <a:pt x="1192530" y="11910426"/>
                  </a:lnTo>
                  <a:lnTo>
                    <a:pt x="1487170" y="11910426"/>
                  </a:lnTo>
                  <a:lnTo>
                    <a:pt x="1487170" y="12217766"/>
                  </a:lnTo>
                  <a:lnTo>
                    <a:pt x="1550670" y="12217766"/>
                  </a:lnTo>
                  <a:lnTo>
                    <a:pt x="1550670" y="11846926"/>
                  </a:lnTo>
                  <a:lnTo>
                    <a:pt x="1192530" y="11846926"/>
                  </a:lnTo>
                  <a:close/>
                  <a:moveTo>
                    <a:pt x="1192530" y="12641946"/>
                  </a:moveTo>
                  <a:lnTo>
                    <a:pt x="1129030" y="12641946"/>
                  </a:lnTo>
                  <a:lnTo>
                    <a:pt x="1129030" y="12945476"/>
                  </a:lnTo>
                  <a:lnTo>
                    <a:pt x="817880" y="12945476"/>
                  </a:lnTo>
                  <a:lnTo>
                    <a:pt x="817880" y="13008976"/>
                  </a:lnTo>
                  <a:lnTo>
                    <a:pt x="1192530" y="13008976"/>
                  </a:lnTo>
                  <a:lnTo>
                    <a:pt x="1192530" y="12641946"/>
                  </a:lnTo>
                  <a:close/>
                  <a:moveTo>
                    <a:pt x="387350" y="12217766"/>
                  </a:moveTo>
                  <a:lnTo>
                    <a:pt x="387350" y="12578446"/>
                  </a:lnTo>
                  <a:lnTo>
                    <a:pt x="450850" y="12578446"/>
                  </a:lnTo>
                  <a:lnTo>
                    <a:pt x="450850" y="12281266"/>
                  </a:lnTo>
                  <a:lnTo>
                    <a:pt x="754380" y="12281266"/>
                  </a:lnTo>
                  <a:lnTo>
                    <a:pt x="754380" y="12217766"/>
                  </a:lnTo>
                  <a:lnTo>
                    <a:pt x="387350" y="12217766"/>
                  </a:lnTo>
                  <a:close/>
                  <a:moveTo>
                    <a:pt x="754380" y="13008976"/>
                  </a:moveTo>
                  <a:lnTo>
                    <a:pt x="754380" y="12945476"/>
                  </a:lnTo>
                  <a:lnTo>
                    <a:pt x="449580" y="12945476"/>
                  </a:lnTo>
                  <a:lnTo>
                    <a:pt x="449580" y="12643216"/>
                  </a:lnTo>
                  <a:lnTo>
                    <a:pt x="386080" y="12643216"/>
                  </a:lnTo>
                  <a:lnTo>
                    <a:pt x="386080" y="12945476"/>
                  </a:lnTo>
                  <a:lnTo>
                    <a:pt x="25400" y="12945476"/>
                  </a:lnTo>
                  <a:lnTo>
                    <a:pt x="25400" y="13370926"/>
                  </a:lnTo>
                  <a:lnTo>
                    <a:pt x="449580" y="13370926"/>
                  </a:lnTo>
                  <a:lnTo>
                    <a:pt x="449580" y="13008976"/>
                  </a:lnTo>
                  <a:lnTo>
                    <a:pt x="754380" y="13008976"/>
                  </a:lnTo>
                  <a:close/>
                  <a:moveTo>
                    <a:pt x="387350" y="13307426"/>
                  </a:moveTo>
                  <a:lnTo>
                    <a:pt x="88900" y="13307426"/>
                  </a:lnTo>
                  <a:lnTo>
                    <a:pt x="88900" y="13008976"/>
                  </a:lnTo>
                  <a:lnTo>
                    <a:pt x="386080" y="13008976"/>
                  </a:lnTo>
                  <a:lnTo>
                    <a:pt x="386080" y="13307426"/>
                  </a:lnTo>
                  <a:lnTo>
                    <a:pt x="387350" y="13307426"/>
                  </a:lnTo>
                  <a:close/>
                  <a:moveTo>
                    <a:pt x="392430" y="11178906"/>
                  </a:moveTo>
                  <a:lnTo>
                    <a:pt x="1129030" y="11178906"/>
                  </a:lnTo>
                  <a:lnTo>
                    <a:pt x="1129030" y="11846926"/>
                  </a:lnTo>
                  <a:lnTo>
                    <a:pt x="1192530" y="11846926"/>
                  </a:lnTo>
                  <a:lnTo>
                    <a:pt x="1192530" y="11115406"/>
                  </a:lnTo>
                  <a:lnTo>
                    <a:pt x="455930" y="11115406"/>
                  </a:lnTo>
                  <a:lnTo>
                    <a:pt x="455930" y="9630776"/>
                  </a:lnTo>
                  <a:lnTo>
                    <a:pt x="452120" y="9070869"/>
                  </a:lnTo>
                  <a:lnTo>
                    <a:pt x="388620" y="9070869"/>
                  </a:lnTo>
                  <a:lnTo>
                    <a:pt x="392430" y="9630776"/>
                  </a:lnTo>
                  <a:lnTo>
                    <a:pt x="392430" y="11178906"/>
                  </a:lnTo>
                  <a:close/>
                  <a:moveTo>
                    <a:pt x="1192530" y="12281266"/>
                  </a:moveTo>
                  <a:lnTo>
                    <a:pt x="1487170" y="12281266"/>
                  </a:lnTo>
                  <a:lnTo>
                    <a:pt x="1487170" y="12217766"/>
                  </a:lnTo>
                  <a:lnTo>
                    <a:pt x="1192530" y="12217766"/>
                  </a:lnTo>
                  <a:lnTo>
                    <a:pt x="1192530" y="11910426"/>
                  </a:lnTo>
                  <a:lnTo>
                    <a:pt x="1129030" y="11910426"/>
                  </a:lnTo>
                  <a:lnTo>
                    <a:pt x="1129030" y="12217766"/>
                  </a:lnTo>
                  <a:lnTo>
                    <a:pt x="817880" y="12217766"/>
                  </a:lnTo>
                  <a:lnTo>
                    <a:pt x="817880" y="12281266"/>
                  </a:lnTo>
                  <a:lnTo>
                    <a:pt x="1129030" y="12281266"/>
                  </a:lnTo>
                  <a:lnTo>
                    <a:pt x="1129030" y="12578446"/>
                  </a:lnTo>
                  <a:lnTo>
                    <a:pt x="1192530" y="12578446"/>
                  </a:lnTo>
                  <a:lnTo>
                    <a:pt x="1192530" y="12281266"/>
                  </a:lnTo>
                  <a:close/>
                  <a:moveTo>
                    <a:pt x="3713480" y="12945476"/>
                  </a:moveTo>
                  <a:lnTo>
                    <a:pt x="3714750" y="12945476"/>
                  </a:lnTo>
                  <a:lnTo>
                    <a:pt x="2279650" y="12945476"/>
                  </a:lnTo>
                  <a:lnTo>
                    <a:pt x="2279650" y="12217766"/>
                  </a:lnTo>
                  <a:lnTo>
                    <a:pt x="1550670" y="12217766"/>
                  </a:lnTo>
                  <a:lnTo>
                    <a:pt x="1550670" y="12281266"/>
                  </a:lnTo>
                  <a:lnTo>
                    <a:pt x="2216150" y="12281266"/>
                  </a:lnTo>
                  <a:lnTo>
                    <a:pt x="2216150" y="13008976"/>
                  </a:lnTo>
                  <a:lnTo>
                    <a:pt x="3714750" y="13008976"/>
                  </a:lnTo>
                  <a:lnTo>
                    <a:pt x="5245853" y="13007707"/>
                  </a:lnTo>
                  <a:lnTo>
                    <a:pt x="5245853" y="12944206"/>
                  </a:lnTo>
                  <a:lnTo>
                    <a:pt x="3713480" y="12945476"/>
                  </a:lnTo>
                  <a:close/>
                  <a:moveTo>
                    <a:pt x="754380" y="12945476"/>
                  </a:moveTo>
                  <a:lnTo>
                    <a:pt x="817880" y="12945476"/>
                  </a:lnTo>
                  <a:lnTo>
                    <a:pt x="817880" y="13008976"/>
                  </a:lnTo>
                  <a:lnTo>
                    <a:pt x="754380" y="13008976"/>
                  </a:lnTo>
                  <a:lnTo>
                    <a:pt x="754380" y="12945476"/>
                  </a:lnTo>
                  <a:close/>
                  <a:moveTo>
                    <a:pt x="754380" y="12217766"/>
                  </a:moveTo>
                  <a:lnTo>
                    <a:pt x="817880" y="12217766"/>
                  </a:lnTo>
                  <a:lnTo>
                    <a:pt x="817880" y="12281266"/>
                  </a:lnTo>
                  <a:lnTo>
                    <a:pt x="754380" y="12281266"/>
                  </a:lnTo>
                  <a:lnTo>
                    <a:pt x="754380" y="12217766"/>
                  </a:lnTo>
                  <a:close/>
                  <a:moveTo>
                    <a:pt x="387350" y="12578446"/>
                  </a:moveTo>
                  <a:lnTo>
                    <a:pt x="450850" y="12578446"/>
                  </a:lnTo>
                  <a:lnTo>
                    <a:pt x="450850" y="12641946"/>
                  </a:lnTo>
                  <a:lnTo>
                    <a:pt x="387350" y="12641946"/>
                  </a:lnTo>
                  <a:lnTo>
                    <a:pt x="387350" y="12578446"/>
                  </a:lnTo>
                  <a:close/>
                  <a:moveTo>
                    <a:pt x="1487170" y="12217766"/>
                  </a:moveTo>
                  <a:lnTo>
                    <a:pt x="1550670" y="12217766"/>
                  </a:lnTo>
                  <a:lnTo>
                    <a:pt x="1550670" y="12281266"/>
                  </a:lnTo>
                  <a:lnTo>
                    <a:pt x="1487170" y="12281266"/>
                  </a:lnTo>
                  <a:lnTo>
                    <a:pt x="1487170" y="12217766"/>
                  </a:lnTo>
                  <a:close/>
                  <a:moveTo>
                    <a:pt x="1129030" y="11846926"/>
                  </a:moveTo>
                  <a:lnTo>
                    <a:pt x="1192530" y="11846926"/>
                  </a:lnTo>
                  <a:lnTo>
                    <a:pt x="1192530" y="11910426"/>
                  </a:lnTo>
                  <a:lnTo>
                    <a:pt x="1129030" y="11910426"/>
                  </a:lnTo>
                  <a:lnTo>
                    <a:pt x="1129030" y="11846926"/>
                  </a:lnTo>
                  <a:close/>
                  <a:moveTo>
                    <a:pt x="1129030" y="12578446"/>
                  </a:moveTo>
                  <a:lnTo>
                    <a:pt x="1192530" y="12578446"/>
                  </a:lnTo>
                  <a:lnTo>
                    <a:pt x="1192530" y="12641946"/>
                  </a:lnTo>
                  <a:lnTo>
                    <a:pt x="1129030" y="12641946"/>
                  </a:lnTo>
                  <a:lnTo>
                    <a:pt x="1129030" y="12578446"/>
                  </a:lnTo>
                  <a:close/>
                  <a:moveTo>
                    <a:pt x="5245853" y="13307426"/>
                  </a:moveTo>
                  <a:lnTo>
                    <a:pt x="18989024" y="13307426"/>
                  </a:lnTo>
                  <a:lnTo>
                    <a:pt x="18989024" y="13370926"/>
                  </a:lnTo>
                  <a:lnTo>
                    <a:pt x="5245853" y="13370926"/>
                  </a:lnTo>
                  <a:lnTo>
                    <a:pt x="5245853" y="13307426"/>
                  </a:lnTo>
                  <a:close/>
                  <a:moveTo>
                    <a:pt x="5245853" y="12942936"/>
                  </a:moveTo>
                  <a:lnTo>
                    <a:pt x="18989024" y="12942936"/>
                  </a:lnTo>
                  <a:lnTo>
                    <a:pt x="18989024" y="13006436"/>
                  </a:lnTo>
                  <a:lnTo>
                    <a:pt x="5245853" y="13006436"/>
                  </a:lnTo>
                  <a:lnTo>
                    <a:pt x="5245853" y="12942936"/>
                  </a:lnTo>
                  <a:close/>
                  <a:moveTo>
                    <a:pt x="23300775" y="13010246"/>
                  </a:moveTo>
                  <a:lnTo>
                    <a:pt x="23300775" y="13307426"/>
                  </a:lnTo>
                  <a:lnTo>
                    <a:pt x="18989024" y="13307426"/>
                  </a:lnTo>
                  <a:lnTo>
                    <a:pt x="18989024" y="13370926"/>
                  </a:lnTo>
                  <a:lnTo>
                    <a:pt x="23364276" y="13370926"/>
                  </a:lnTo>
                  <a:lnTo>
                    <a:pt x="23364276" y="13010246"/>
                  </a:lnTo>
                  <a:lnTo>
                    <a:pt x="23300776" y="13010246"/>
                  </a:lnTo>
                  <a:close/>
                  <a:moveTo>
                    <a:pt x="22632755" y="12578446"/>
                  </a:moveTo>
                  <a:lnTo>
                    <a:pt x="22632755" y="12267296"/>
                  </a:lnTo>
                  <a:lnTo>
                    <a:pt x="22569255" y="12267296"/>
                  </a:lnTo>
                  <a:lnTo>
                    <a:pt x="22569255" y="12578446"/>
                  </a:lnTo>
                  <a:lnTo>
                    <a:pt x="22203496" y="12578446"/>
                  </a:lnTo>
                  <a:lnTo>
                    <a:pt x="22203496" y="12981036"/>
                  </a:lnTo>
                  <a:lnTo>
                    <a:pt x="22632755" y="12981036"/>
                  </a:lnTo>
                  <a:lnTo>
                    <a:pt x="22632755" y="12641946"/>
                  </a:lnTo>
                  <a:lnTo>
                    <a:pt x="22940096" y="12641946"/>
                  </a:lnTo>
                  <a:lnTo>
                    <a:pt x="22940096" y="12578446"/>
                  </a:lnTo>
                  <a:lnTo>
                    <a:pt x="22632755" y="12578446"/>
                  </a:lnTo>
                  <a:close/>
                  <a:moveTo>
                    <a:pt x="22569255" y="12917536"/>
                  </a:moveTo>
                  <a:lnTo>
                    <a:pt x="22266996" y="12917536"/>
                  </a:lnTo>
                  <a:lnTo>
                    <a:pt x="22266996" y="12641946"/>
                  </a:lnTo>
                  <a:lnTo>
                    <a:pt x="22569255" y="12641946"/>
                  </a:lnTo>
                  <a:lnTo>
                    <a:pt x="22569255" y="12917536"/>
                  </a:lnTo>
                  <a:close/>
                  <a:moveTo>
                    <a:pt x="22569255" y="12203796"/>
                  </a:moveTo>
                  <a:lnTo>
                    <a:pt x="22632755" y="12203796"/>
                  </a:lnTo>
                  <a:lnTo>
                    <a:pt x="22632755" y="11909156"/>
                  </a:lnTo>
                  <a:lnTo>
                    <a:pt x="22940096" y="11909156"/>
                  </a:lnTo>
                  <a:lnTo>
                    <a:pt x="22940096" y="11845656"/>
                  </a:lnTo>
                  <a:lnTo>
                    <a:pt x="22569255" y="11845656"/>
                  </a:lnTo>
                  <a:lnTo>
                    <a:pt x="22569255" y="12203796"/>
                  </a:lnTo>
                  <a:close/>
                  <a:moveTo>
                    <a:pt x="23364275" y="12578446"/>
                  </a:moveTo>
                  <a:lnTo>
                    <a:pt x="23364275" y="12267296"/>
                  </a:lnTo>
                  <a:lnTo>
                    <a:pt x="23300775" y="12267296"/>
                  </a:lnTo>
                  <a:lnTo>
                    <a:pt x="23300775" y="12578446"/>
                  </a:lnTo>
                  <a:lnTo>
                    <a:pt x="23003594" y="12578446"/>
                  </a:lnTo>
                  <a:lnTo>
                    <a:pt x="23003594" y="12641946"/>
                  </a:lnTo>
                  <a:lnTo>
                    <a:pt x="23300775" y="12641946"/>
                  </a:lnTo>
                  <a:lnTo>
                    <a:pt x="23300775" y="12946746"/>
                  </a:lnTo>
                  <a:lnTo>
                    <a:pt x="23364275" y="12946746"/>
                  </a:lnTo>
                  <a:lnTo>
                    <a:pt x="23364275" y="12641946"/>
                  </a:lnTo>
                  <a:lnTo>
                    <a:pt x="23667805" y="12641946"/>
                  </a:lnTo>
                  <a:lnTo>
                    <a:pt x="23667805" y="12578446"/>
                  </a:lnTo>
                  <a:lnTo>
                    <a:pt x="23364275" y="12578446"/>
                  </a:lnTo>
                  <a:close/>
                  <a:moveTo>
                    <a:pt x="24029755" y="12578446"/>
                  </a:moveTo>
                  <a:lnTo>
                    <a:pt x="23731305" y="12578446"/>
                  </a:lnTo>
                  <a:lnTo>
                    <a:pt x="23731305" y="12641946"/>
                  </a:lnTo>
                  <a:lnTo>
                    <a:pt x="24093255" y="12641946"/>
                  </a:lnTo>
                  <a:lnTo>
                    <a:pt x="24093255" y="9070869"/>
                  </a:lnTo>
                  <a:lnTo>
                    <a:pt x="24029755" y="9070869"/>
                  </a:lnTo>
                  <a:lnTo>
                    <a:pt x="24029755" y="12578446"/>
                  </a:lnTo>
                  <a:close/>
                  <a:moveTo>
                    <a:pt x="23300775" y="11909156"/>
                  </a:moveTo>
                  <a:lnTo>
                    <a:pt x="23300775" y="12203796"/>
                  </a:lnTo>
                  <a:lnTo>
                    <a:pt x="23364275" y="12203796"/>
                  </a:lnTo>
                  <a:lnTo>
                    <a:pt x="23364275" y="11909156"/>
                  </a:lnTo>
                  <a:lnTo>
                    <a:pt x="23724955" y="11909156"/>
                  </a:lnTo>
                  <a:lnTo>
                    <a:pt x="23724955" y="11477356"/>
                  </a:lnTo>
                  <a:lnTo>
                    <a:pt x="23300776" y="11477356"/>
                  </a:lnTo>
                  <a:lnTo>
                    <a:pt x="23300776" y="11845656"/>
                  </a:lnTo>
                  <a:lnTo>
                    <a:pt x="23003596" y="11845656"/>
                  </a:lnTo>
                  <a:lnTo>
                    <a:pt x="23003596" y="11909156"/>
                  </a:lnTo>
                  <a:lnTo>
                    <a:pt x="23300776" y="11909156"/>
                  </a:lnTo>
                  <a:close/>
                  <a:moveTo>
                    <a:pt x="23364275" y="11540856"/>
                  </a:moveTo>
                  <a:lnTo>
                    <a:pt x="23661455" y="11540856"/>
                  </a:lnTo>
                  <a:lnTo>
                    <a:pt x="23661455" y="11845656"/>
                  </a:lnTo>
                  <a:lnTo>
                    <a:pt x="23364276" y="11845656"/>
                  </a:lnTo>
                  <a:lnTo>
                    <a:pt x="23364276" y="11540856"/>
                  </a:lnTo>
                  <a:close/>
                  <a:moveTo>
                    <a:pt x="23731305" y="12641946"/>
                  </a:moveTo>
                  <a:lnTo>
                    <a:pt x="23667805" y="12641946"/>
                  </a:lnTo>
                  <a:lnTo>
                    <a:pt x="23667805" y="12946746"/>
                  </a:lnTo>
                  <a:lnTo>
                    <a:pt x="23365544" y="12946746"/>
                  </a:lnTo>
                  <a:lnTo>
                    <a:pt x="23365544" y="13010246"/>
                  </a:lnTo>
                  <a:lnTo>
                    <a:pt x="23667805" y="13010246"/>
                  </a:lnTo>
                  <a:lnTo>
                    <a:pt x="23667805" y="13370926"/>
                  </a:lnTo>
                  <a:lnTo>
                    <a:pt x="24093255" y="13370926"/>
                  </a:lnTo>
                  <a:lnTo>
                    <a:pt x="24093255" y="12946746"/>
                  </a:lnTo>
                  <a:lnTo>
                    <a:pt x="23731305" y="12946746"/>
                  </a:lnTo>
                  <a:lnTo>
                    <a:pt x="23731305" y="12641946"/>
                  </a:lnTo>
                  <a:close/>
                  <a:moveTo>
                    <a:pt x="24029755" y="13010246"/>
                  </a:moveTo>
                  <a:lnTo>
                    <a:pt x="24029755" y="13307426"/>
                  </a:lnTo>
                  <a:lnTo>
                    <a:pt x="23731305" y="13307426"/>
                  </a:lnTo>
                  <a:lnTo>
                    <a:pt x="23731305" y="13010246"/>
                  </a:lnTo>
                  <a:lnTo>
                    <a:pt x="24029755" y="13010246"/>
                  </a:lnTo>
                  <a:close/>
                  <a:moveTo>
                    <a:pt x="23364275" y="12203796"/>
                  </a:moveTo>
                  <a:lnTo>
                    <a:pt x="23364275" y="12267296"/>
                  </a:lnTo>
                  <a:lnTo>
                    <a:pt x="23667805" y="12267296"/>
                  </a:lnTo>
                  <a:lnTo>
                    <a:pt x="23667805" y="12578446"/>
                  </a:lnTo>
                  <a:lnTo>
                    <a:pt x="23731305" y="12578446"/>
                  </a:lnTo>
                  <a:lnTo>
                    <a:pt x="23731305" y="12203796"/>
                  </a:lnTo>
                  <a:lnTo>
                    <a:pt x="23364275" y="12203796"/>
                  </a:lnTo>
                  <a:close/>
                  <a:moveTo>
                    <a:pt x="21837735" y="12203796"/>
                  </a:moveTo>
                  <a:lnTo>
                    <a:pt x="21837735" y="12941666"/>
                  </a:lnTo>
                  <a:lnTo>
                    <a:pt x="18989024" y="12941666"/>
                  </a:lnTo>
                  <a:lnTo>
                    <a:pt x="18989024" y="13005166"/>
                  </a:lnTo>
                  <a:lnTo>
                    <a:pt x="21901235" y="13005166"/>
                  </a:lnTo>
                  <a:lnTo>
                    <a:pt x="21901235" y="12267296"/>
                  </a:lnTo>
                  <a:lnTo>
                    <a:pt x="22569255" y="12267296"/>
                  </a:lnTo>
                  <a:lnTo>
                    <a:pt x="22569255" y="12203796"/>
                  </a:lnTo>
                  <a:lnTo>
                    <a:pt x="21837735" y="12203796"/>
                  </a:lnTo>
                  <a:close/>
                  <a:moveTo>
                    <a:pt x="23003596" y="12203796"/>
                  </a:moveTo>
                  <a:lnTo>
                    <a:pt x="23003596" y="11909156"/>
                  </a:lnTo>
                  <a:lnTo>
                    <a:pt x="22940096" y="11909156"/>
                  </a:lnTo>
                  <a:lnTo>
                    <a:pt x="22940096" y="12203796"/>
                  </a:lnTo>
                  <a:lnTo>
                    <a:pt x="22632755" y="12203796"/>
                  </a:lnTo>
                  <a:lnTo>
                    <a:pt x="22632755" y="12267296"/>
                  </a:lnTo>
                  <a:lnTo>
                    <a:pt x="22940096" y="12267296"/>
                  </a:lnTo>
                  <a:lnTo>
                    <a:pt x="22940096" y="12578446"/>
                  </a:lnTo>
                  <a:lnTo>
                    <a:pt x="23003596" y="12578446"/>
                  </a:lnTo>
                  <a:lnTo>
                    <a:pt x="23003596" y="12267296"/>
                  </a:lnTo>
                  <a:lnTo>
                    <a:pt x="23300776" y="12267296"/>
                  </a:lnTo>
                  <a:lnTo>
                    <a:pt x="23300776" y="12203796"/>
                  </a:lnTo>
                  <a:lnTo>
                    <a:pt x="23003596" y="12203796"/>
                  </a:lnTo>
                  <a:close/>
                  <a:moveTo>
                    <a:pt x="23003596" y="12946746"/>
                  </a:moveTo>
                  <a:lnTo>
                    <a:pt x="23003596" y="12641946"/>
                  </a:lnTo>
                  <a:lnTo>
                    <a:pt x="22940096" y="12641946"/>
                  </a:lnTo>
                  <a:lnTo>
                    <a:pt x="22940096" y="13010246"/>
                  </a:lnTo>
                  <a:lnTo>
                    <a:pt x="23300775" y="13010246"/>
                  </a:lnTo>
                  <a:lnTo>
                    <a:pt x="23300775" y="12946746"/>
                  </a:lnTo>
                  <a:lnTo>
                    <a:pt x="23003596" y="12946746"/>
                  </a:lnTo>
                  <a:close/>
                  <a:moveTo>
                    <a:pt x="23667805" y="9682846"/>
                  </a:moveTo>
                  <a:lnTo>
                    <a:pt x="23667805" y="11116676"/>
                  </a:lnTo>
                  <a:lnTo>
                    <a:pt x="22940096" y="11116676"/>
                  </a:lnTo>
                  <a:lnTo>
                    <a:pt x="22940096" y="11845656"/>
                  </a:lnTo>
                  <a:lnTo>
                    <a:pt x="23003596" y="11845656"/>
                  </a:lnTo>
                  <a:lnTo>
                    <a:pt x="23003596" y="11180176"/>
                  </a:lnTo>
                  <a:lnTo>
                    <a:pt x="23731305" y="11180176"/>
                  </a:lnTo>
                  <a:lnTo>
                    <a:pt x="23731305" y="9682845"/>
                  </a:lnTo>
                  <a:lnTo>
                    <a:pt x="23730035" y="9070869"/>
                  </a:lnTo>
                  <a:lnTo>
                    <a:pt x="23666535" y="9070869"/>
                  </a:lnTo>
                  <a:lnTo>
                    <a:pt x="23667805" y="9682845"/>
                  </a:lnTo>
                  <a:close/>
                  <a:moveTo>
                    <a:pt x="22940096" y="12578446"/>
                  </a:moveTo>
                  <a:lnTo>
                    <a:pt x="23003596" y="12578446"/>
                  </a:lnTo>
                  <a:lnTo>
                    <a:pt x="23003596" y="12641946"/>
                  </a:lnTo>
                  <a:lnTo>
                    <a:pt x="22940096" y="12641946"/>
                  </a:lnTo>
                  <a:lnTo>
                    <a:pt x="22940096" y="12578446"/>
                  </a:lnTo>
                  <a:close/>
                  <a:moveTo>
                    <a:pt x="22569255" y="12203795"/>
                  </a:moveTo>
                  <a:lnTo>
                    <a:pt x="22632755" y="12203795"/>
                  </a:lnTo>
                  <a:lnTo>
                    <a:pt x="22632755" y="12267295"/>
                  </a:lnTo>
                  <a:lnTo>
                    <a:pt x="22569255" y="12267295"/>
                  </a:lnTo>
                  <a:lnTo>
                    <a:pt x="22569255" y="12203795"/>
                  </a:lnTo>
                  <a:close/>
                  <a:moveTo>
                    <a:pt x="23300776" y="12946746"/>
                  </a:moveTo>
                  <a:lnTo>
                    <a:pt x="23364276" y="12946746"/>
                  </a:lnTo>
                  <a:lnTo>
                    <a:pt x="23364276" y="13010246"/>
                  </a:lnTo>
                  <a:lnTo>
                    <a:pt x="23300776" y="13010246"/>
                  </a:lnTo>
                  <a:lnTo>
                    <a:pt x="23300776" y="12946746"/>
                  </a:lnTo>
                  <a:close/>
                  <a:moveTo>
                    <a:pt x="23667805" y="12578445"/>
                  </a:moveTo>
                  <a:lnTo>
                    <a:pt x="23731305" y="12578445"/>
                  </a:lnTo>
                  <a:lnTo>
                    <a:pt x="23731305" y="12641945"/>
                  </a:lnTo>
                  <a:lnTo>
                    <a:pt x="23667805" y="12641945"/>
                  </a:lnTo>
                  <a:lnTo>
                    <a:pt x="23667805" y="12578445"/>
                  </a:lnTo>
                  <a:close/>
                  <a:moveTo>
                    <a:pt x="23300776" y="12203795"/>
                  </a:moveTo>
                  <a:lnTo>
                    <a:pt x="23364276" y="12203795"/>
                  </a:lnTo>
                  <a:lnTo>
                    <a:pt x="23364276" y="12267295"/>
                  </a:lnTo>
                  <a:lnTo>
                    <a:pt x="23300776" y="12267295"/>
                  </a:lnTo>
                  <a:lnTo>
                    <a:pt x="23300776" y="12203795"/>
                  </a:lnTo>
                  <a:close/>
                  <a:moveTo>
                    <a:pt x="22940096" y="11845656"/>
                  </a:moveTo>
                  <a:lnTo>
                    <a:pt x="23003596" y="11845656"/>
                  </a:lnTo>
                  <a:lnTo>
                    <a:pt x="23003596" y="11909156"/>
                  </a:lnTo>
                  <a:lnTo>
                    <a:pt x="22940096" y="11909156"/>
                  </a:lnTo>
                  <a:lnTo>
                    <a:pt x="22940096" y="11845656"/>
                  </a:lnTo>
                  <a:close/>
                </a:path>
              </a:pathLst>
            </a:custGeom>
            <a:solidFill>
              <a:srgbClr val="F1E214"/>
            </a:solidFill>
          </p:spPr>
        </p:sp>
      </p:grpSp>
      <p:sp>
        <p:nvSpPr>
          <p:cNvPr id="7" name="TextBox 7"/>
          <p:cNvSpPr txBox="1"/>
          <p:nvPr/>
        </p:nvSpPr>
        <p:spPr>
          <a:xfrm>
            <a:off x="7559174" y="2604343"/>
            <a:ext cx="9264094" cy="5078313"/>
          </a:xfrm>
          <a:prstGeom prst="rect">
            <a:avLst/>
          </a:prstGeom>
        </p:spPr>
        <p:txBody>
          <a:bodyPr wrap="square" lIns="0" tIns="0" rIns="0" bIns="0" rtlCol="0" anchor="t">
            <a:spAutoFit/>
          </a:bodyPr>
          <a:lstStyle/>
          <a:p>
            <a:pPr lvl="0" algn="ctr">
              <a:lnSpc>
                <a:spcPts val="4417"/>
              </a:lnSpc>
            </a:pPr>
            <a:r>
              <a:rPr lang="en-US" sz="3155" b="1" i="1" spc="173" dirty="0">
                <a:solidFill>
                  <a:srgbClr val="000000"/>
                </a:solidFill>
                <a:latin typeface="Quicksand Bold" panose="020B0604020202020204" charset="0"/>
              </a:rPr>
              <a:t>August Weismann </a:t>
            </a:r>
            <a:r>
              <a:rPr lang="en-US" sz="3155" spc="173" dirty="0">
                <a:solidFill>
                  <a:srgbClr val="000000"/>
                </a:solidFill>
                <a:latin typeface="Quicksand Bold" panose="020B0604020202020204" charset="0"/>
              </a:rPr>
              <a:t>(1834-1914</a:t>
            </a:r>
            <a:r>
              <a:rPr lang="en-US" sz="3155" spc="173" dirty="0" smtClean="0">
                <a:solidFill>
                  <a:srgbClr val="000000"/>
                </a:solidFill>
                <a:latin typeface="Quicksand Bold" panose="020B0604020202020204" charset="0"/>
              </a:rPr>
              <a:t>) </a:t>
            </a:r>
            <a:r>
              <a:rPr lang="es-ES" altLang="pt-BR" sz="3200" dirty="0">
                <a:solidFill>
                  <a:srgbClr val="222222"/>
                </a:solidFill>
                <a:latin typeface="Quicksand Bold" panose="020B0604020202020204" charset="0"/>
              </a:rPr>
              <a:t>Era un crítico acérrimo de las ideas de Lamarck. Realizó un experimento en el que cortó las colas de ratas durante 5 generaciones para observar los efectos. Él escribió: "901 individuos fueron producidos en 5 generaciones de padres mutilados artificialmente, sin embargo, no hay un solo ejemplo de una cola rudimentaria u otra anormalidad de este órgano</a:t>
            </a:r>
            <a:r>
              <a:rPr lang="es-ES" altLang="pt-BR" sz="1600" dirty="0">
                <a:latin typeface="Quicksand Bold" panose="020B0604020202020204" charset="0"/>
              </a:rPr>
              <a:t> </a:t>
            </a:r>
            <a:r>
              <a:rPr lang="en-US" sz="3155" spc="173" dirty="0" smtClean="0">
                <a:solidFill>
                  <a:srgbClr val="000000"/>
                </a:solidFill>
                <a:latin typeface="Cooper Hewitt"/>
              </a:rPr>
              <a:t>".</a:t>
            </a:r>
            <a:endParaRPr lang="en-US" sz="3155" spc="173" dirty="0">
              <a:solidFill>
                <a:srgbClr val="000000"/>
              </a:solidFill>
              <a:latin typeface="Cooper Hewitt"/>
            </a:endParaRPr>
          </a:p>
        </p:txBody>
      </p:sp>
      <p:sp>
        <p:nvSpPr>
          <p:cNvPr id="8" name="TextBox 8"/>
          <p:cNvSpPr txBox="1"/>
          <p:nvPr/>
        </p:nvSpPr>
        <p:spPr>
          <a:xfrm>
            <a:off x="16383000" y="8777810"/>
            <a:ext cx="1399141" cy="512961"/>
          </a:xfrm>
          <a:prstGeom prst="rect">
            <a:avLst/>
          </a:prstGeom>
        </p:spPr>
        <p:txBody>
          <a:bodyPr wrap="square" lIns="0" tIns="0" rIns="0" bIns="0" rtlCol="0" anchor="t">
            <a:spAutoFit/>
          </a:bodyPr>
          <a:lstStyle/>
          <a:p>
            <a:pPr algn="ctr">
              <a:lnSpc>
                <a:spcPts val="3971"/>
              </a:lnSpc>
            </a:pPr>
            <a:r>
              <a:rPr lang="en-US" sz="2836" dirty="0" smtClean="0">
                <a:solidFill>
                  <a:srgbClr val="FEFFFC"/>
                </a:solidFill>
                <a:latin typeface="Alef"/>
              </a:rPr>
              <a:t>Fuente</a:t>
            </a:r>
            <a:r>
              <a:rPr lang="en-US" sz="2836" dirty="0">
                <a:solidFill>
                  <a:srgbClr val="FEFFFC"/>
                </a:solidFill>
                <a:latin typeface="Alef"/>
              </a:rPr>
              <a:t>:</a:t>
            </a:r>
          </a:p>
        </p:txBody>
      </p:sp>
      <p:sp>
        <p:nvSpPr>
          <p:cNvPr id="9" name="TextBox 9"/>
          <p:cNvSpPr txBox="1"/>
          <p:nvPr/>
        </p:nvSpPr>
        <p:spPr>
          <a:xfrm>
            <a:off x="8859885" y="9378674"/>
            <a:ext cx="8922257" cy="623713"/>
          </a:xfrm>
          <a:prstGeom prst="rect">
            <a:avLst/>
          </a:prstGeom>
        </p:spPr>
        <p:txBody>
          <a:bodyPr lIns="0" tIns="0" rIns="0" bIns="0" rtlCol="0" anchor="t">
            <a:spAutoFit/>
          </a:bodyPr>
          <a:lstStyle/>
          <a:p>
            <a:pPr algn="r">
              <a:lnSpc>
                <a:spcPts val="1544"/>
              </a:lnSpc>
              <a:spcBef>
                <a:spcPct val="0"/>
              </a:spcBef>
            </a:pPr>
            <a:r>
              <a:rPr lang="en-US" sz="1286" spc="128">
                <a:solidFill>
                  <a:srgbClr val="FEFFFC"/>
                </a:solidFill>
                <a:latin typeface="Cooper Hewitt"/>
              </a:rPr>
              <a:t> TOLLEFSBOL, TRYGVE (2017). HANDBOOK OF EPIGENETICS: THE NEW MOLECULAR AND MEDICAL GENETICS. ELSEVIER SCIENCE. P. 234. ISBN 978-0-12-805477-2. ORIGINALLY PUBLISHED IN WEISMANN'S 1889 ESSAYS UPON HEREDITY.</a:t>
            </a:r>
          </a:p>
        </p:txBody>
      </p:sp>
      <p:sp>
        <p:nvSpPr>
          <p:cNvPr id="10"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grpSp>
        <p:nvGrpSpPr>
          <p:cNvPr id="2" name="Group 2"/>
          <p:cNvGrpSpPr/>
          <p:nvPr/>
        </p:nvGrpSpPr>
        <p:grpSpPr>
          <a:xfrm>
            <a:off x="696170" y="714891"/>
            <a:ext cx="8956862" cy="1663385"/>
            <a:chOff x="0" y="0"/>
            <a:chExt cx="11942483" cy="2217847"/>
          </a:xfrm>
        </p:grpSpPr>
        <p:sp>
          <p:nvSpPr>
            <p:cNvPr id="3" name="TextBox 3"/>
            <p:cNvSpPr txBox="1"/>
            <p:nvPr/>
          </p:nvSpPr>
          <p:spPr>
            <a:xfrm>
              <a:off x="0" y="0"/>
              <a:ext cx="11942483" cy="1088315"/>
            </a:xfrm>
            <a:prstGeom prst="rect">
              <a:avLst/>
            </a:prstGeom>
          </p:spPr>
          <p:txBody>
            <a:bodyPr lIns="0" tIns="0" rIns="0" bIns="0" rtlCol="0" anchor="t">
              <a:spAutoFit/>
            </a:bodyPr>
            <a:lstStyle/>
            <a:p>
              <a:pPr algn="l">
                <a:lnSpc>
                  <a:spcPts val="6494"/>
                </a:lnSpc>
              </a:pPr>
              <a:r>
                <a:rPr lang="en-US" sz="5412" spc="108">
                  <a:solidFill>
                    <a:srgbClr val="FFFFFF"/>
                  </a:solidFill>
                  <a:latin typeface="Fredoka One"/>
                </a:rPr>
                <a:t>Charles Darwin</a:t>
              </a:r>
            </a:p>
          </p:txBody>
        </p:sp>
        <p:sp>
          <p:nvSpPr>
            <p:cNvPr id="4" name="AutoShape 4"/>
            <p:cNvSpPr/>
            <p:nvPr/>
          </p:nvSpPr>
          <p:spPr>
            <a:xfrm>
              <a:off x="0" y="1883733"/>
              <a:ext cx="2313931" cy="334114"/>
            </a:xfrm>
            <a:prstGeom prst="rect">
              <a:avLst/>
            </a:prstGeom>
            <a:solidFill>
              <a:srgbClr val="FFC83A"/>
            </a:solidFill>
          </p:spPr>
        </p:sp>
      </p:grpSp>
      <p:pic>
        <p:nvPicPr>
          <p:cNvPr id="6" name="Picture 6"/>
          <p:cNvPicPr>
            <a:picLocks noChangeAspect="1"/>
          </p:cNvPicPr>
          <p:nvPr/>
        </p:nvPicPr>
        <p:blipFill>
          <a:blip r:embed="rId2"/>
          <a:srcRect/>
          <a:stretch>
            <a:fillRect/>
          </a:stretch>
        </p:blipFill>
        <p:spPr>
          <a:xfrm>
            <a:off x="1373967" y="6325652"/>
            <a:ext cx="6000468" cy="3840299"/>
          </a:xfrm>
          <a:prstGeom prst="rect">
            <a:avLst/>
          </a:prstGeom>
        </p:spPr>
      </p:pic>
      <p:pic>
        <p:nvPicPr>
          <p:cNvPr id="7" name="Picture 7"/>
          <p:cNvPicPr>
            <a:picLocks noChangeAspect="1"/>
          </p:cNvPicPr>
          <p:nvPr/>
        </p:nvPicPr>
        <p:blipFill>
          <a:blip r:embed="rId3"/>
          <a:srcRect/>
          <a:stretch>
            <a:fillRect/>
          </a:stretch>
        </p:blipFill>
        <p:spPr>
          <a:xfrm>
            <a:off x="8058709" y="6476262"/>
            <a:ext cx="2179759" cy="3499278"/>
          </a:xfrm>
          <a:prstGeom prst="rect">
            <a:avLst/>
          </a:prstGeom>
        </p:spPr>
      </p:pic>
      <p:pic>
        <p:nvPicPr>
          <p:cNvPr id="8" name="Picture 8"/>
          <p:cNvPicPr>
            <a:picLocks noChangeAspect="1"/>
          </p:cNvPicPr>
          <p:nvPr/>
        </p:nvPicPr>
        <p:blipFill>
          <a:blip r:embed="rId4"/>
          <a:srcRect/>
          <a:stretch>
            <a:fillRect/>
          </a:stretch>
        </p:blipFill>
        <p:spPr>
          <a:xfrm>
            <a:off x="11043524" y="0"/>
            <a:ext cx="7277183" cy="9617423"/>
          </a:xfrm>
          <a:prstGeom prst="rect">
            <a:avLst/>
          </a:prstGeom>
        </p:spPr>
      </p:pic>
      <p:sp>
        <p:nvSpPr>
          <p:cNvPr id="9" name="TextBox 9"/>
          <p:cNvSpPr txBox="1"/>
          <p:nvPr/>
        </p:nvSpPr>
        <p:spPr>
          <a:xfrm>
            <a:off x="433069" y="4134416"/>
            <a:ext cx="8710931" cy="1846659"/>
          </a:xfrm>
          <a:prstGeom prst="rect">
            <a:avLst/>
          </a:prstGeom>
        </p:spPr>
        <p:txBody>
          <a:bodyPr lIns="0" tIns="0" rIns="0" bIns="0" rtlCol="0" anchor="t">
            <a:spAutoFit/>
          </a:bodyPr>
          <a:lstStyle/>
          <a:p>
            <a:pPr marL="429501" lvl="1" indent="-214751">
              <a:lnSpc>
                <a:spcPts val="3642"/>
              </a:lnSpc>
              <a:buFont typeface="Arial"/>
              <a:buChar char="•"/>
            </a:pPr>
            <a:r>
              <a:rPr lang="en-US" sz="2601" spc="163" dirty="0" smtClean="0">
                <a:solidFill>
                  <a:srgbClr val="FFFFFF"/>
                </a:solidFill>
                <a:latin typeface="Cooper Hewitt"/>
              </a:rPr>
              <a:t>El </a:t>
            </a:r>
            <a:r>
              <a:rPr lang="en-US" sz="2601" spc="163" dirty="0" err="1" smtClean="0">
                <a:solidFill>
                  <a:srgbClr val="FFFFFF"/>
                </a:solidFill>
                <a:latin typeface="Cooper Hewitt"/>
              </a:rPr>
              <a:t>libro</a:t>
            </a:r>
            <a:r>
              <a:rPr lang="en-US" sz="2601" spc="163" dirty="0" smtClean="0">
                <a:solidFill>
                  <a:srgbClr val="FFFFFF"/>
                </a:solidFill>
                <a:latin typeface="Cooper Hewitt"/>
              </a:rPr>
              <a:t> </a:t>
            </a:r>
            <a:r>
              <a:rPr lang="en-US" sz="2601" spc="163" dirty="0" err="1" smtClean="0">
                <a:solidFill>
                  <a:srgbClr val="FFFFFF"/>
                </a:solidFill>
                <a:latin typeface="Cooper Hewitt"/>
              </a:rPr>
              <a:t>publicado</a:t>
            </a:r>
            <a:r>
              <a:rPr lang="en-US" sz="2601" spc="163" dirty="0" smtClean="0">
                <a:solidFill>
                  <a:srgbClr val="FFFFFF"/>
                </a:solidFill>
                <a:latin typeface="Cooper Hewitt"/>
              </a:rPr>
              <a:t> “El </a:t>
            </a:r>
            <a:r>
              <a:rPr lang="en-US" sz="2601" spc="163" dirty="0" err="1" smtClean="0">
                <a:solidFill>
                  <a:srgbClr val="FFFFFF"/>
                </a:solidFill>
                <a:latin typeface="Cooper Hewitt"/>
              </a:rPr>
              <a:t>origen</a:t>
            </a:r>
            <a:r>
              <a:rPr lang="en-US" sz="2601" spc="163" dirty="0" smtClean="0">
                <a:solidFill>
                  <a:srgbClr val="FFFFFF"/>
                </a:solidFill>
                <a:latin typeface="Cooper Hewitt"/>
              </a:rPr>
              <a:t> de las </a:t>
            </a:r>
            <a:r>
              <a:rPr lang="en-US" sz="2601" spc="163" dirty="0" err="1" smtClean="0">
                <a:solidFill>
                  <a:srgbClr val="FFFFFF"/>
                </a:solidFill>
                <a:latin typeface="Cooper Hewitt"/>
              </a:rPr>
              <a:t>especies</a:t>
            </a:r>
            <a:r>
              <a:rPr lang="en-US" sz="2601" spc="163" dirty="0" smtClean="0">
                <a:solidFill>
                  <a:srgbClr val="FFFFFF"/>
                </a:solidFill>
                <a:latin typeface="Cooper Hewitt"/>
              </a:rPr>
              <a:t>” (1859) </a:t>
            </a:r>
            <a:r>
              <a:rPr lang="en-US" sz="2601" spc="163" dirty="0" err="1" smtClean="0">
                <a:solidFill>
                  <a:srgbClr val="FFFFFF"/>
                </a:solidFill>
                <a:latin typeface="Cooper Hewitt"/>
              </a:rPr>
              <a:t>fue</a:t>
            </a:r>
            <a:r>
              <a:rPr lang="en-US" sz="2601" spc="163" dirty="0" smtClean="0">
                <a:solidFill>
                  <a:srgbClr val="FFFFFF"/>
                </a:solidFill>
                <a:latin typeface="Cooper Hewitt"/>
              </a:rPr>
              <a:t> un </a:t>
            </a:r>
            <a:r>
              <a:rPr lang="en-US" sz="2601" spc="163" dirty="0" err="1" smtClean="0">
                <a:solidFill>
                  <a:srgbClr val="FFFFFF"/>
                </a:solidFill>
                <a:latin typeface="Cooper Hewitt"/>
              </a:rPr>
              <a:t>reflejo</a:t>
            </a:r>
            <a:r>
              <a:rPr lang="en-US" sz="2601" spc="163" dirty="0" smtClean="0">
                <a:solidFill>
                  <a:srgbClr val="FFFFFF"/>
                </a:solidFill>
                <a:latin typeface="Cooper Hewitt"/>
              </a:rPr>
              <a:t> de las </a:t>
            </a:r>
            <a:r>
              <a:rPr lang="en-US" sz="2601" spc="163" dirty="0" err="1" smtClean="0">
                <a:solidFill>
                  <a:srgbClr val="FFFFFF"/>
                </a:solidFill>
                <a:latin typeface="Cooper Hewitt"/>
              </a:rPr>
              <a:t>observaciones</a:t>
            </a:r>
            <a:r>
              <a:rPr lang="en-US" sz="2601" spc="163" dirty="0" smtClean="0">
                <a:solidFill>
                  <a:srgbClr val="FFFFFF"/>
                </a:solidFill>
                <a:latin typeface="Cooper Hewitt"/>
              </a:rPr>
              <a:t> de </a:t>
            </a:r>
            <a:r>
              <a:rPr lang="en-US" sz="2601" spc="163" dirty="0" err="1" smtClean="0">
                <a:solidFill>
                  <a:srgbClr val="FFFFFF"/>
                </a:solidFill>
                <a:latin typeface="Cooper Hewitt"/>
              </a:rPr>
              <a:t>sua</a:t>
            </a:r>
            <a:r>
              <a:rPr lang="en-US" sz="2601" spc="163" dirty="0" smtClean="0">
                <a:solidFill>
                  <a:srgbClr val="FFFFFF"/>
                </a:solidFill>
                <a:latin typeface="Cooper Hewitt"/>
              </a:rPr>
              <a:t> </a:t>
            </a:r>
            <a:r>
              <a:rPr lang="en-US" sz="2601" spc="163" dirty="0" err="1" smtClean="0">
                <a:solidFill>
                  <a:srgbClr val="FFFFFF"/>
                </a:solidFill>
                <a:latin typeface="Cooper Hewitt"/>
              </a:rPr>
              <a:t>viaje</a:t>
            </a:r>
            <a:r>
              <a:rPr lang="en-US" sz="2601" spc="163" dirty="0" smtClean="0">
                <a:solidFill>
                  <a:srgbClr val="FFFFFF"/>
                </a:solidFill>
                <a:latin typeface="Cooper Hewitt"/>
              </a:rPr>
              <a:t> con el Beagle e </a:t>
            </a:r>
            <a:r>
              <a:rPr lang="en-US" sz="2601" spc="163" dirty="0" err="1" smtClean="0">
                <a:solidFill>
                  <a:srgbClr val="FFFFFF"/>
                </a:solidFill>
                <a:latin typeface="Cooper Hewitt"/>
              </a:rPr>
              <a:t>influido</a:t>
            </a:r>
            <a:r>
              <a:rPr lang="en-US" sz="2601" spc="163" dirty="0" smtClean="0">
                <a:solidFill>
                  <a:srgbClr val="FFFFFF"/>
                </a:solidFill>
                <a:latin typeface="Cooper Hewitt"/>
              </a:rPr>
              <a:t> </a:t>
            </a:r>
            <a:r>
              <a:rPr lang="en-US" sz="2601" spc="163" dirty="0" err="1" smtClean="0">
                <a:solidFill>
                  <a:srgbClr val="FFFFFF"/>
                </a:solidFill>
                <a:latin typeface="Cooper Hewitt"/>
              </a:rPr>
              <a:t>por</a:t>
            </a:r>
            <a:r>
              <a:rPr lang="en-US" sz="2601" spc="163" dirty="0" smtClean="0">
                <a:solidFill>
                  <a:srgbClr val="FFFFFF"/>
                </a:solidFill>
                <a:latin typeface="Cooper Hewitt"/>
              </a:rPr>
              <a:t> las </a:t>
            </a:r>
            <a:r>
              <a:rPr lang="en-US" sz="2601" spc="163" dirty="0" err="1" smtClean="0">
                <a:solidFill>
                  <a:srgbClr val="FFFFFF"/>
                </a:solidFill>
                <a:latin typeface="Cooper Hewitt"/>
              </a:rPr>
              <a:t>teorías</a:t>
            </a:r>
            <a:r>
              <a:rPr lang="en-US" sz="2601" spc="163" dirty="0" smtClean="0">
                <a:solidFill>
                  <a:srgbClr val="FFFFFF"/>
                </a:solidFill>
                <a:latin typeface="Cooper Hewitt"/>
              </a:rPr>
              <a:t> e ideas de </a:t>
            </a:r>
            <a:r>
              <a:rPr lang="en-US" sz="2601" spc="163" dirty="0" err="1" smtClean="0">
                <a:solidFill>
                  <a:srgbClr val="FFFFFF"/>
                </a:solidFill>
                <a:latin typeface="Cooper Hewitt"/>
              </a:rPr>
              <a:t>algunos</a:t>
            </a:r>
            <a:r>
              <a:rPr lang="en-US" sz="2601" spc="163" dirty="0" smtClean="0">
                <a:solidFill>
                  <a:srgbClr val="FFFFFF"/>
                </a:solidFill>
                <a:latin typeface="Cooper Hewitt"/>
              </a:rPr>
              <a:t> </a:t>
            </a:r>
            <a:r>
              <a:rPr lang="en-US" sz="2601" spc="163" dirty="0" err="1" smtClean="0">
                <a:solidFill>
                  <a:srgbClr val="FFFFFF"/>
                </a:solidFill>
                <a:latin typeface="Cooper Hewitt"/>
              </a:rPr>
              <a:t>naturalistas</a:t>
            </a:r>
            <a:r>
              <a:rPr lang="en-US" sz="2601" spc="163" dirty="0" smtClean="0">
                <a:solidFill>
                  <a:srgbClr val="FFFFFF"/>
                </a:solidFill>
                <a:latin typeface="Cooper Hewitt"/>
              </a:rPr>
              <a:t> y </a:t>
            </a:r>
            <a:r>
              <a:rPr lang="en-US" sz="2601" spc="163" dirty="0" err="1" smtClean="0">
                <a:solidFill>
                  <a:srgbClr val="FFFFFF"/>
                </a:solidFill>
                <a:latin typeface="Cooper Hewitt"/>
              </a:rPr>
              <a:t>filósofos</a:t>
            </a:r>
            <a:r>
              <a:rPr lang="en-US" sz="2601" spc="163" dirty="0" smtClean="0">
                <a:solidFill>
                  <a:srgbClr val="FFFFFF"/>
                </a:solidFill>
                <a:latin typeface="Cooper Hewitt"/>
              </a:rPr>
              <a:t> de la </a:t>
            </a:r>
            <a:r>
              <a:rPr lang="en-US" sz="2601" spc="163" dirty="0" err="1" smtClean="0">
                <a:solidFill>
                  <a:srgbClr val="FFFFFF"/>
                </a:solidFill>
                <a:latin typeface="Cooper Hewitt"/>
              </a:rPr>
              <a:t>época</a:t>
            </a:r>
            <a:r>
              <a:rPr lang="en-US" sz="2601" spc="163" dirty="0" smtClean="0">
                <a:solidFill>
                  <a:srgbClr val="FFFFFF"/>
                </a:solidFill>
                <a:latin typeface="Cooper Hewitt"/>
              </a:rPr>
              <a:t>.</a:t>
            </a:r>
            <a:endParaRPr lang="en-US" sz="2601" spc="163" dirty="0">
              <a:solidFill>
                <a:srgbClr val="FFFFFF"/>
              </a:solidFill>
              <a:latin typeface="Cooper Hewitt"/>
            </a:endParaRPr>
          </a:p>
        </p:txBody>
      </p:sp>
      <p:sp>
        <p:nvSpPr>
          <p:cNvPr id="10" name="TextBox 10"/>
          <p:cNvSpPr txBox="1"/>
          <p:nvPr/>
        </p:nvSpPr>
        <p:spPr>
          <a:xfrm>
            <a:off x="564620" y="2835277"/>
            <a:ext cx="9219964" cy="887487"/>
          </a:xfrm>
          <a:prstGeom prst="rect">
            <a:avLst/>
          </a:prstGeom>
        </p:spPr>
        <p:txBody>
          <a:bodyPr lIns="0" tIns="0" rIns="0" bIns="0" rtlCol="0" anchor="t">
            <a:spAutoFit/>
          </a:bodyPr>
          <a:lstStyle/>
          <a:p>
            <a:pPr marL="426809" lvl="1" indent="-213405">
              <a:lnSpc>
                <a:spcPts val="3619"/>
              </a:lnSpc>
              <a:buFont typeface="Arial"/>
              <a:buChar char="•"/>
            </a:pPr>
            <a:r>
              <a:rPr lang="en-US" sz="2585" spc="162" dirty="0" smtClean="0">
                <a:solidFill>
                  <a:srgbClr val="FFFFFF"/>
                </a:solidFill>
                <a:latin typeface="Quicksand Bold" panose="020B0604020202020204" charset="0"/>
              </a:rPr>
              <a:t>Las ideas </a:t>
            </a:r>
            <a:r>
              <a:rPr lang="en-US" sz="2585" spc="162" dirty="0" err="1" smtClean="0">
                <a:solidFill>
                  <a:srgbClr val="FFFFFF"/>
                </a:solidFill>
                <a:latin typeface="Quicksand Bold" panose="020B0604020202020204" charset="0"/>
              </a:rPr>
              <a:t>sobre</a:t>
            </a:r>
            <a:r>
              <a:rPr lang="en-US" sz="2585" spc="162" dirty="0" smtClean="0">
                <a:solidFill>
                  <a:srgbClr val="FFFFFF"/>
                </a:solidFill>
                <a:latin typeface="Quicksand Bold" panose="020B0604020202020204" charset="0"/>
              </a:rPr>
              <a:t> la </a:t>
            </a:r>
            <a:r>
              <a:rPr lang="en-US" sz="2585" spc="162" dirty="0" err="1" smtClean="0">
                <a:solidFill>
                  <a:srgbClr val="FFFFFF"/>
                </a:solidFill>
                <a:latin typeface="Quicksand Bold" panose="020B0604020202020204" charset="0"/>
              </a:rPr>
              <a:t>evolución</a:t>
            </a:r>
            <a:r>
              <a:rPr lang="en-US" sz="2585" spc="162" dirty="0" smtClean="0">
                <a:solidFill>
                  <a:srgbClr val="FFFFFF"/>
                </a:solidFill>
                <a:latin typeface="Quicksand Bold" panose="020B0604020202020204" charset="0"/>
              </a:rPr>
              <a:t> no </a:t>
            </a:r>
            <a:r>
              <a:rPr lang="en-US" sz="2585" spc="162" dirty="0" err="1" smtClean="0">
                <a:solidFill>
                  <a:srgbClr val="FFFFFF"/>
                </a:solidFill>
                <a:latin typeface="Quicksand Bold" panose="020B0604020202020204" charset="0"/>
              </a:rPr>
              <a:t>surgieron</a:t>
            </a:r>
            <a:r>
              <a:rPr lang="en-US" sz="2585" spc="162" dirty="0" smtClean="0">
                <a:solidFill>
                  <a:srgbClr val="FFFFFF"/>
                </a:solidFill>
                <a:latin typeface="Quicksand Bold" panose="020B0604020202020204" charset="0"/>
              </a:rPr>
              <a:t> </a:t>
            </a:r>
            <a:r>
              <a:rPr lang="en-US" sz="2585" spc="162" dirty="0" err="1" smtClean="0">
                <a:solidFill>
                  <a:srgbClr val="FFFFFF"/>
                </a:solidFill>
                <a:latin typeface="Quicksand Bold" panose="020B0604020202020204" charset="0"/>
              </a:rPr>
              <a:t>simplemente</a:t>
            </a:r>
            <a:r>
              <a:rPr lang="en-US" sz="2585" spc="162" dirty="0" smtClean="0">
                <a:solidFill>
                  <a:srgbClr val="FFFFFF"/>
                </a:solidFill>
                <a:latin typeface="Quicksand Bold" panose="020B0604020202020204" charset="0"/>
              </a:rPr>
              <a:t> de la </a:t>
            </a:r>
            <a:r>
              <a:rPr lang="en-US" sz="2585" spc="162" dirty="0" err="1" smtClean="0">
                <a:solidFill>
                  <a:srgbClr val="FFFFFF"/>
                </a:solidFill>
                <a:latin typeface="Quicksand Bold" panose="020B0604020202020204" charset="0"/>
              </a:rPr>
              <a:t>mente</a:t>
            </a:r>
            <a:r>
              <a:rPr lang="en-US" sz="2585" spc="162" dirty="0" smtClean="0">
                <a:solidFill>
                  <a:srgbClr val="FFFFFF"/>
                </a:solidFill>
                <a:latin typeface="Quicksand Bold" panose="020B0604020202020204" charset="0"/>
              </a:rPr>
              <a:t> de Charles Darwin.</a:t>
            </a:r>
            <a:endParaRPr lang="en-US" sz="2585" spc="162" dirty="0">
              <a:solidFill>
                <a:srgbClr val="FFFFFF"/>
              </a:solidFill>
              <a:latin typeface="Quicksand Bold" panose="020B0604020202020204" charset="0"/>
            </a:endParaRPr>
          </a:p>
        </p:txBody>
      </p:sp>
      <p:sp>
        <p:nvSpPr>
          <p:cNvPr id="11" name="TextBox 11"/>
          <p:cNvSpPr txBox="1"/>
          <p:nvPr/>
        </p:nvSpPr>
        <p:spPr>
          <a:xfrm>
            <a:off x="433069" y="1441809"/>
            <a:ext cx="3446577" cy="601701"/>
          </a:xfrm>
          <a:prstGeom prst="rect">
            <a:avLst/>
          </a:prstGeom>
        </p:spPr>
        <p:txBody>
          <a:bodyPr lIns="0" tIns="0" rIns="0" bIns="0" rtlCol="0" anchor="t">
            <a:spAutoFit/>
          </a:bodyPr>
          <a:lstStyle/>
          <a:p>
            <a:pPr algn="ctr">
              <a:lnSpc>
                <a:spcPts val="5040"/>
              </a:lnSpc>
            </a:pPr>
            <a:r>
              <a:rPr lang="en-US" sz="3600">
                <a:solidFill>
                  <a:srgbClr val="FFFFFF"/>
                </a:solidFill>
                <a:latin typeface="Fredoka One"/>
              </a:rPr>
              <a:t>(1800 - 1882)</a:t>
            </a:r>
          </a:p>
        </p:txBody>
      </p:sp>
      <p:sp>
        <p:nvSpPr>
          <p:cNvPr id="12" name="TextBox 12"/>
          <p:cNvSpPr txBox="1"/>
          <p:nvPr/>
        </p:nvSpPr>
        <p:spPr>
          <a:xfrm>
            <a:off x="2084003" y="6532324"/>
            <a:ext cx="3110673" cy="1044186"/>
          </a:xfrm>
          <a:prstGeom prst="rect">
            <a:avLst/>
          </a:prstGeom>
        </p:spPr>
        <p:txBody>
          <a:bodyPr lIns="0" tIns="0" rIns="0" bIns="0" rtlCol="0" anchor="t">
            <a:spAutoFit/>
          </a:bodyPr>
          <a:lstStyle/>
          <a:p>
            <a:pPr>
              <a:lnSpc>
                <a:spcPts val="2375"/>
              </a:lnSpc>
            </a:pPr>
            <a:r>
              <a:rPr lang="en-US" sz="2932">
                <a:solidFill>
                  <a:srgbClr val="000000"/>
                </a:solidFill>
                <a:latin typeface="Alegreya Sans SC Bold"/>
              </a:rPr>
              <a:t>Ancestralidade</a:t>
            </a:r>
          </a:p>
          <a:p>
            <a:pPr>
              <a:lnSpc>
                <a:spcPts val="2592"/>
              </a:lnSpc>
            </a:pPr>
            <a:endParaRPr lang="en-US" sz="2932">
              <a:solidFill>
                <a:srgbClr val="000000"/>
              </a:solidFill>
              <a:latin typeface="Alegreya Sans SC Bold"/>
            </a:endParaRPr>
          </a:p>
          <a:p>
            <a:pPr>
              <a:lnSpc>
                <a:spcPts val="2592"/>
              </a:lnSpc>
            </a:pPr>
            <a:r>
              <a:rPr lang="en-US" sz="3200">
                <a:solidFill>
                  <a:srgbClr val="000000"/>
                </a:solidFill>
                <a:latin typeface="Alegreya Sans SC Bold"/>
              </a:rPr>
              <a:t>comum</a:t>
            </a:r>
          </a:p>
        </p:txBody>
      </p:sp>
      <p:sp>
        <p:nvSpPr>
          <p:cNvPr id="13" name="TextBox 13"/>
          <p:cNvSpPr txBox="1"/>
          <p:nvPr/>
        </p:nvSpPr>
        <p:spPr>
          <a:xfrm>
            <a:off x="4183253" y="7921087"/>
            <a:ext cx="3145484" cy="1000274"/>
          </a:xfrm>
          <a:prstGeom prst="rect">
            <a:avLst/>
          </a:prstGeom>
        </p:spPr>
        <p:txBody>
          <a:bodyPr wrap="square" lIns="0" tIns="0" rIns="0" bIns="0" rtlCol="0" anchor="t">
            <a:spAutoFit/>
          </a:bodyPr>
          <a:lstStyle/>
          <a:p>
            <a:pPr algn="ctr">
              <a:lnSpc>
                <a:spcPts val="3854"/>
              </a:lnSpc>
            </a:pPr>
            <a:r>
              <a:rPr lang="en-US" sz="3294" spc="335" dirty="0" err="1" smtClean="0">
                <a:solidFill>
                  <a:schemeClr val="bg1"/>
                </a:solidFill>
                <a:latin typeface="Quicksand Bold" panose="020B0604020202020204" charset="0"/>
              </a:rPr>
              <a:t>Ascendencia</a:t>
            </a:r>
            <a:r>
              <a:rPr lang="en-US" sz="3294" spc="335" dirty="0" smtClean="0">
                <a:solidFill>
                  <a:schemeClr val="bg1"/>
                </a:solidFill>
                <a:latin typeface="Quicksand Bold" panose="020B0604020202020204" charset="0"/>
              </a:rPr>
              <a:t> </a:t>
            </a:r>
            <a:r>
              <a:rPr lang="en-US" sz="3294" spc="335" dirty="0" err="1" smtClean="0">
                <a:solidFill>
                  <a:schemeClr val="bg1"/>
                </a:solidFill>
                <a:latin typeface="Quicksand Bold" panose="020B0604020202020204" charset="0"/>
              </a:rPr>
              <a:t>común</a:t>
            </a:r>
            <a:endParaRPr lang="en-US" sz="3294" spc="335" dirty="0">
              <a:solidFill>
                <a:schemeClr val="bg1"/>
              </a:solidFill>
              <a:latin typeface="Quicksand Bold" panose="020B0604020202020204" charset="0"/>
            </a:endParaRPr>
          </a:p>
        </p:txBody>
      </p:sp>
      <p:sp>
        <p:nvSpPr>
          <p:cNvPr id="14" name="CaixaDeTexto 13"/>
          <p:cNvSpPr txBox="1"/>
          <p:nvPr/>
        </p:nvSpPr>
        <p:spPr>
          <a:xfrm>
            <a:off x="1563894" y="6353361"/>
            <a:ext cx="2701035" cy="1938992"/>
          </a:xfrm>
          <a:prstGeom prst="rect">
            <a:avLst/>
          </a:prstGeom>
          <a:noFill/>
        </p:spPr>
        <p:txBody>
          <a:bodyPr wrap="square" rtlCol="0">
            <a:spAutoFit/>
          </a:bodyPr>
          <a:lstStyle/>
          <a:p>
            <a:pPr>
              <a:lnSpc>
                <a:spcPct val="150000"/>
              </a:lnSpc>
            </a:pPr>
            <a:r>
              <a:rPr lang="pt-BR" sz="4000" dirty="0" err="1" smtClean="0">
                <a:solidFill>
                  <a:schemeClr val="bg1"/>
                </a:solidFill>
                <a:latin typeface="Quicksand Bold" panose="020B0604020202020204" charset="0"/>
              </a:rPr>
              <a:t>Selección</a:t>
            </a:r>
            <a:endParaRPr lang="pt-BR" sz="4000" dirty="0">
              <a:solidFill>
                <a:schemeClr val="bg1"/>
              </a:solidFill>
              <a:latin typeface="Quicksand Bold" panose="020B0604020202020204" charset="0"/>
            </a:endParaRPr>
          </a:p>
          <a:p>
            <a:pPr>
              <a:lnSpc>
                <a:spcPct val="150000"/>
              </a:lnSpc>
            </a:pPr>
            <a:r>
              <a:rPr lang="pt-BR" sz="4000" dirty="0" smtClean="0">
                <a:solidFill>
                  <a:schemeClr val="bg1"/>
                </a:solidFill>
                <a:latin typeface="Quicksand Bold" panose="020B0604020202020204" charset="0"/>
              </a:rPr>
              <a:t>Natural</a:t>
            </a:r>
            <a:endParaRPr lang="pt-BR" sz="4000" dirty="0">
              <a:solidFill>
                <a:schemeClr val="bg1"/>
              </a:solidFill>
              <a:latin typeface="Quicksand Bold"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710" r="710"/>
          <a:stretch>
            <a:fillRect/>
          </a:stretch>
        </p:blipFill>
        <p:spPr>
          <a:xfrm>
            <a:off x="359441" y="806025"/>
            <a:ext cx="13759212" cy="8247674"/>
          </a:xfrm>
          <a:prstGeom prst="rect">
            <a:avLst/>
          </a:prstGeom>
        </p:spPr>
      </p:pic>
      <p:grpSp>
        <p:nvGrpSpPr>
          <p:cNvPr id="4" name="Group 4"/>
          <p:cNvGrpSpPr/>
          <p:nvPr/>
        </p:nvGrpSpPr>
        <p:grpSpPr>
          <a:xfrm>
            <a:off x="1690679" y="3652547"/>
            <a:ext cx="10539067" cy="2716873"/>
            <a:chOff x="0" y="0"/>
            <a:chExt cx="3565067" cy="919041"/>
          </a:xfrm>
        </p:grpSpPr>
        <p:sp>
          <p:nvSpPr>
            <p:cNvPr id="5" name="Freeform 5"/>
            <p:cNvSpPr/>
            <p:nvPr/>
          </p:nvSpPr>
          <p:spPr>
            <a:xfrm>
              <a:off x="0" y="0"/>
              <a:ext cx="3565067" cy="919041"/>
            </a:xfrm>
            <a:custGeom>
              <a:avLst/>
              <a:gdLst/>
              <a:ahLst/>
              <a:cxnLst/>
              <a:rect l="l" t="t" r="r" b="b"/>
              <a:pathLst>
                <a:path w="3565067" h="919041">
                  <a:moveTo>
                    <a:pt x="0" y="0"/>
                  </a:moveTo>
                  <a:lnTo>
                    <a:pt x="3565067" y="0"/>
                  </a:lnTo>
                  <a:lnTo>
                    <a:pt x="3565067" y="919041"/>
                  </a:lnTo>
                  <a:lnTo>
                    <a:pt x="0" y="919041"/>
                  </a:lnTo>
                  <a:close/>
                </a:path>
              </a:pathLst>
            </a:custGeom>
            <a:solidFill>
              <a:srgbClr val="008037">
                <a:alpha val="57647"/>
              </a:srgbClr>
            </a:solidFill>
          </p:spPr>
        </p:sp>
      </p:grpSp>
      <p:grpSp>
        <p:nvGrpSpPr>
          <p:cNvPr id="6" name="Group 6"/>
          <p:cNvGrpSpPr>
            <a:grpSpLocks noChangeAspect="1"/>
          </p:cNvGrpSpPr>
          <p:nvPr/>
        </p:nvGrpSpPr>
        <p:grpSpPr>
          <a:xfrm>
            <a:off x="15098569" y="802573"/>
            <a:ext cx="2414394" cy="2685594"/>
            <a:chOff x="687070" y="247650"/>
            <a:chExt cx="11148060" cy="12400280"/>
          </a:xfrm>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3286" t="-12838" r="4034" b="-10599"/>
              </a:stretch>
            </a:blipFill>
          </p:spPr>
        </p:sp>
      </p:grpSp>
      <p:grpSp>
        <p:nvGrpSpPr>
          <p:cNvPr id="8" name="Group 8"/>
          <p:cNvGrpSpPr>
            <a:grpSpLocks noChangeAspect="1"/>
          </p:cNvGrpSpPr>
          <p:nvPr/>
        </p:nvGrpSpPr>
        <p:grpSpPr>
          <a:xfrm>
            <a:off x="14711051" y="5936436"/>
            <a:ext cx="3189431" cy="3189431"/>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991" t="-6923" r="1398" b="-11022"/>
              </a:stretch>
            </a:blipFill>
          </p:spPr>
        </p:sp>
      </p:grpSp>
      <p:grpSp>
        <p:nvGrpSpPr>
          <p:cNvPr id="10" name="Group 10"/>
          <p:cNvGrpSpPr/>
          <p:nvPr/>
        </p:nvGrpSpPr>
        <p:grpSpPr>
          <a:xfrm>
            <a:off x="15828439" y="4786757"/>
            <a:ext cx="696099" cy="1006574"/>
            <a:chOff x="0" y="0"/>
            <a:chExt cx="2952750" cy="4269740"/>
          </a:xfrm>
        </p:grpSpPr>
        <p:sp>
          <p:nvSpPr>
            <p:cNvPr id="11" name="Freeform 11"/>
            <p:cNvSpPr/>
            <p:nvPr/>
          </p:nvSpPr>
          <p:spPr>
            <a:xfrm>
              <a:off x="0" y="0"/>
              <a:ext cx="2952750" cy="4282440"/>
            </a:xfrm>
            <a:custGeom>
              <a:avLst/>
              <a:gdLst/>
              <a:ahLst/>
              <a:cxnLst/>
              <a:rect l="l" t="t" r="r" b="b"/>
              <a:pathLst>
                <a:path w="2952750" h="4282440">
                  <a:moveTo>
                    <a:pt x="2952750" y="228600"/>
                  </a:moveTo>
                  <a:lnTo>
                    <a:pt x="2952750" y="3409950"/>
                  </a:lnTo>
                  <a:cubicBezTo>
                    <a:pt x="2952750" y="3535680"/>
                    <a:pt x="2860040" y="3683000"/>
                    <a:pt x="2745740" y="3735070"/>
                  </a:cubicBezTo>
                  <a:lnTo>
                    <a:pt x="1684020" y="4229100"/>
                  </a:lnTo>
                  <a:cubicBezTo>
                    <a:pt x="1569720" y="4282440"/>
                    <a:pt x="1383030" y="4282440"/>
                    <a:pt x="1268730" y="4229100"/>
                  </a:cubicBezTo>
                  <a:lnTo>
                    <a:pt x="207010" y="3735070"/>
                  </a:lnTo>
                  <a:cubicBezTo>
                    <a:pt x="92710" y="3683000"/>
                    <a:pt x="0" y="3536950"/>
                    <a:pt x="0" y="3409950"/>
                  </a:cubicBezTo>
                  <a:lnTo>
                    <a:pt x="0" y="228600"/>
                  </a:lnTo>
                  <a:cubicBezTo>
                    <a:pt x="0" y="102870"/>
                    <a:pt x="102870" y="0"/>
                    <a:pt x="228600" y="0"/>
                  </a:cubicBezTo>
                  <a:lnTo>
                    <a:pt x="2722880" y="0"/>
                  </a:lnTo>
                  <a:cubicBezTo>
                    <a:pt x="2849880" y="0"/>
                    <a:pt x="2952750" y="102870"/>
                    <a:pt x="2952750" y="228600"/>
                  </a:cubicBezTo>
                  <a:close/>
                </a:path>
              </a:pathLst>
            </a:custGeom>
            <a:solidFill>
              <a:srgbClr val="004AAD"/>
            </a:solidFill>
          </p:spPr>
        </p:sp>
      </p:grpSp>
      <p:grpSp>
        <p:nvGrpSpPr>
          <p:cNvPr id="12" name="Group 12"/>
          <p:cNvGrpSpPr/>
          <p:nvPr/>
        </p:nvGrpSpPr>
        <p:grpSpPr>
          <a:xfrm rot="-10800000">
            <a:off x="15825425" y="3859918"/>
            <a:ext cx="696099" cy="1006574"/>
            <a:chOff x="0" y="0"/>
            <a:chExt cx="2952750" cy="4269740"/>
          </a:xfrm>
        </p:grpSpPr>
        <p:sp>
          <p:nvSpPr>
            <p:cNvPr id="13" name="Freeform 13"/>
            <p:cNvSpPr/>
            <p:nvPr/>
          </p:nvSpPr>
          <p:spPr>
            <a:xfrm>
              <a:off x="0" y="0"/>
              <a:ext cx="2952750" cy="4282440"/>
            </a:xfrm>
            <a:custGeom>
              <a:avLst/>
              <a:gdLst/>
              <a:ahLst/>
              <a:cxnLst/>
              <a:rect l="l" t="t" r="r" b="b"/>
              <a:pathLst>
                <a:path w="2952750" h="4282440">
                  <a:moveTo>
                    <a:pt x="2952750" y="228600"/>
                  </a:moveTo>
                  <a:lnTo>
                    <a:pt x="2952750" y="3409950"/>
                  </a:lnTo>
                  <a:cubicBezTo>
                    <a:pt x="2952750" y="3535680"/>
                    <a:pt x="2860040" y="3683000"/>
                    <a:pt x="2745740" y="3735070"/>
                  </a:cubicBezTo>
                  <a:lnTo>
                    <a:pt x="1684020" y="4229100"/>
                  </a:lnTo>
                  <a:cubicBezTo>
                    <a:pt x="1569720" y="4282440"/>
                    <a:pt x="1383030" y="4282440"/>
                    <a:pt x="1268730" y="4229100"/>
                  </a:cubicBezTo>
                  <a:lnTo>
                    <a:pt x="207010" y="3735070"/>
                  </a:lnTo>
                  <a:cubicBezTo>
                    <a:pt x="92710" y="3683000"/>
                    <a:pt x="0" y="3536950"/>
                    <a:pt x="0" y="3409950"/>
                  </a:cubicBezTo>
                  <a:lnTo>
                    <a:pt x="0" y="228600"/>
                  </a:lnTo>
                  <a:cubicBezTo>
                    <a:pt x="0" y="102870"/>
                    <a:pt x="102870" y="0"/>
                    <a:pt x="228600" y="0"/>
                  </a:cubicBezTo>
                  <a:lnTo>
                    <a:pt x="2722880" y="0"/>
                  </a:lnTo>
                  <a:cubicBezTo>
                    <a:pt x="2849880" y="0"/>
                    <a:pt x="2952750" y="102870"/>
                    <a:pt x="2952750" y="228600"/>
                  </a:cubicBezTo>
                  <a:close/>
                </a:path>
              </a:pathLst>
            </a:custGeom>
            <a:solidFill>
              <a:srgbClr val="004AAD"/>
            </a:solidFill>
          </p:spPr>
        </p:sp>
      </p:grpSp>
      <p:pic>
        <p:nvPicPr>
          <p:cNvPr id="14" name="Picture 14"/>
          <p:cNvPicPr>
            <a:picLocks noChangeAspect="1"/>
          </p:cNvPicPr>
          <p:nvPr/>
        </p:nvPicPr>
        <p:blipFill>
          <a:blip r:embed="rId6"/>
          <a:srcRect/>
          <a:stretch>
            <a:fillRect/>
          </a:stretch>
        </p:blipFill>
        <p:spPr>
          <a:xfrm>
            <a:off x="10004747" y="-740477"/>
            <a:ext cx="3273839" cy="3273839"/>
          </a:xfrm>
          <a:prstGeom prst="rect">
            <a:avLst/>
          </a:prstGeom>
        </p:spPr>
      </p:pic>
      <p:grpSp>
        <p:nvGrpSpPr>
          <p:cNvPr id="15" name="Group 15"/>
          <p:cNvGrpSpPr/>
          <p:nvPr/>
        </p:nvGrpSpPr>
        <p:grpSpPr>
          <a:xfrm rot="1444066">
            <a:off x="8534236" y="7827099"/>
            <a:ext cx="2481190" cy="1347286"/>
            <a:chOff x="0" y="0"/>
            <a:chExt cx="6350000" cy="3448050"/>
          </a:xfrm>
        </p:grpSpPr>
        <p:sp>
          <p:nvSpPr>
            <p:cNvPr id="16" name="Freeform 16"/>
            <p:cNvSpPr/>
            <p:nvPr/>
          </p:nvSpPr>
          <p:spPr>
            <a:xfrm>
              <a:off x="83820" y="163830"/>
              <a:ext cx="6236970" cy="3204210"/>
            </a:xfrm>
            <a:custGeom>
              <a:avLst/>
              <a:gdLst/>
              <a:ahLst/>
              <a:cxnLst/>
              <a:rect l="l" t="t" r="r" b="b"/>
              <a:pathLst>
                <a:path w="6236970" h="3204210">
                  <a:moveTo>
                    <a:pt x="6235700" y="1619250"/>
                  </a:moveTo>
                  <a:lnTo>
                    <a:pt x="6235700" y="467360"/>
                  </a:lnTo>
                  <a:cubicBezTo>
                    <a:pt x="6235700" y="210820"/>
                    <a:pt x="6026150" y="0"/>
                    <a:pt x="5769610" y="0"/>
                  </a:cubicBezTo>
                  <a:lnTo>
                    <a:pt x="1085850" y="0"/>
                  </a:lnTo>
                  <a:cubicBezTo>
                    <a:pt x="829310" y="0"/>
                    <a:pt x="619760" y="209550"/>
                    <a:pt x="619760" y="467360"/>
                  </a:cubicBezTo>
                  <a:lnTo>
                    <a:pt x="619760" y="2642870"/>
                  </a:lnTo>
                  <a:cubicBezTo>
                    <a:pt x="619760" y="2649220"/>
                    <a:pt x="621030" y="2654300"/>
                    <a:pt x="621030" y="2660650"/>
                  </a:cubicBezTo>
                  <a:cubicBezTo>
                    <a:pt x="311150" y="3008630"/>
                    <a:pt x="0" y="3007360"/>
                    <a:pt x="0" y="3007360"/>
                  </a:cubicBezTo>
                  <a:cubicBezTo>
                    <a:pt x="346710" y="3204210"/>
                    <a:pt x="659130" y="3069590"/>
                    <a:pt x="789940" y="3002280"/>
                  </a:cubicBezTo>
                  <a:cubicBezTo>
                    <a:pt x="871220" y="3069590"/>
                    <a:pt x="974090" y="3110230"/>
                    <a:pt x="1087120" y="3110230"/>
                  </a:cubicBezTo>
                  <a:lnTo>
                    <a:pt x="5770880" y="3110230"/>
                  </a:lnTo>
                  <a:cubicBezTo>
                    <a:pt x="6027420" y="3110230"/>
                    <a:pt x="6236970" y="2900680"/>
                    <a:pt x="6236970" y="2642870"/>
                  </a:cubicBezTo>
                  <a:lnTo>
                    <a:pt x="6235700" y="1619250"/>
                  </a:lnTo>
                  <a:close/>
                </a:path>
              </a:pathLst>
            </a:custGeom>
            <a:solidFill>
              <a:srgbClr val="63B32F"/>
            </a:solidFill>
          </p:spPr>
        </p:sp>
      </p:grpSp>
      <p:sp>
        <p:nvSpPr>
          <p:cNvPr id="17" name="TextBox 17"/>
          <p:cNvSpPr txBox="1"/>
          <p:nvPr/>
        </p:nvSpPr>
        <p:spPr>
          <a:xfrm>
            <a:off x="1798365" y="3813230"/>
            <a:ext cx="10323694" cy="1987724"/>
          </a:xfrm>
          <a:prstGeom prst="rect">
            <a:avLst/>
          </a:prstGeom>
        </p:spPr>
        <p:txBody>
          <a:bodyPr lIns="0" tIns="0" rIns="0" bIns="0" rtlCol="0" anchor="t">
            <a:spAutoFit/>
          </a:bodyPr>
          <a:lstStyle/>
          <a:p>
            <a:pPr lvl="0" algn="ctr">
              <a:lnSpc>
                <a:spcPts val="3079"/>
              </a:lnSpc>
            </a:pPr>
            <a:r>
              <a:rPr lang="en-US" sz="2000" dirty="0" smtClean="0">
                <a:solidFill>
                  <a:schemeClr val="bg1"/>
                </a:solidFill>
                <a:latin typeface="Quicksand Bold" panose="020B0604020202020204" charset="0"/>
              </a:rPr>
              <a:t>"</a:t>
            </a:r>
            <a:r>
              <a:rPr lang="es-ES" altLang="pt-BR" sz="2000" dirty="0">
                <a:solidFill>
                  <a:schemeClr val="bg1"/>
                </a:solidFill>
                <a:latin typeface="Quicksand Bold" panose="020B0604020202020204" charset="0"/>
              </a:rPr>
              <a:t>En cuanto a las causas del cambio, las buscó (Lamarck) en parte en la acción directa de las condiciones físicas de existencia, en la intersección de formas ya existentes, y sobre todo en el uso y desuso, es decir, en los efectos del hábito. [...] </a:t>
            </a:r>
            <a:r>
              <a:rPr lang="es-ES" altLang="pt-BR" sz="2000" dirty="0" smtClean="0">
                <a:solidFill>
                  <a:schemeClr val="bg1"/>
                </a:solidFill>
                <a:latin typeface="Quicksand Bold" panose="020B0604020202020204" charset="0"/>
              </a:rPr>
              <a:t>como </a:t>
            </a:r>
            <a:r>
              <a:rPr lang="es-ES" altLang="pt-BR" sz="2000" dirty="0">
                <a:solidFill>
                  <a:schemeClr val="bg1"/>
                </a:solidFill>
                <a:latin typeface="Quicksand Bold" panose="020B0604020202020204" charset="0"/>
              </a:rPr>
              <a:t>todas las formas de vida también tienden a mejorar, explica la existencia de organismos muy simples por generación espontánea</a:t>
            </a:r>
            <a:r>
              <a:rPr lang="es-ES" altLang="pt-BR" sz="1200" dirty="0">
                <a:solidFill>
                  <a:schemeClr val="bg1"/>
                </a:solidFill>
                <a:latin typeface="Quicksand Bold" panose="020B0604020202020204" charset="0"/>
              </a:rPr>
              <a:t> </a:t>
            </a:r>
            <a:r>
              <a:rPr lang="en-US" sz="2000" dirty="0" smtClean="0">
                <a:solidFill>
                  <a:schemeClr val="bg1"/>
                </a:solidFill>
                <a:latin typeface="Quicksand Bold" panose="020B0604020202020204" charset="0"/>
              </a:rPr>
              <a:t>". </a:t>
            </a:r>
            <a:endParaRPr lang="en-US" sz="2000" dirty="0">
              <a:solidFill>
                <a:schemeClr val="bg1"/>
              </a:solidFill>
              <a:latin typeface="Quicksand Bold" panose="020B0604020202020204" charset="0"/>
            </a:endParaRPr>
          </a:p>
        </p:txBody>
      </p:sp>
      <p:sp>
        <p:nvSpPr>
          <p:cNvPr id="18" name="TextBox 18"/>
          <p:cNvSpPr txBox="1"/>
          <p:nvPr/>
        </p:nvSpPr>
        <p:spPr>
          <a:xfrm>
            <a:off x="7315200" y="5860236"/>
            <a:ext cx="4699172" cy="320601"/>
          </a:xfrm>
          <a:prstGeom prst="rect">
            <a:avLst/>
          </a:prstGeom>
        </p:spPr>
        <p:txBody>
          <a:bodyPr wrap="square" lIns="0" tIns="0" rIns="0" bIns="0" rtlCol="0" anchor="t">
            <a:spAutoFit/>
          </a:bodyPr>
          <a:lstStyle/>
          <a:p>
            <a:pPr algn="ctr">
              <a:lnSpc>
                <a:spcPts val="2520"/>
              </a:lnSpc>
            </a:pPr>
            <a:r>
              <a:rPr lang="en-US" sz="1800" dirty="0">
                <a:solidFill>
                  <a:srgbClr val="FFFFFF"/>
                </a:solidFill>
                <a:latin typeface="Alegreya Sans SC Bold"/>
              </a:rPr>
              <a:t>Charles Darwin </a:t>
            </a:r>
            <a:r>
              <a:rPr lang="en-US" sz="1800" dirty="0" smtClean="0">
                <a:solidFill>
                  <a:srgbClr val="FFFFFF"/>
                </a:solidFill>
                <a:latin typeface="Alegreya Sans SC Bold"/>
              </a:rPr>
              <a:t>(La </a:t>
            </a:r>
            <a:r>
              <a:rPr lang="en-US" sz="1800" dirty="0" err="1" smtClean="0">
                <a:solidFill>
                  <a:srgbClr val="FFFFFF"/>
                </a:solidFill>
                <a:latin typeface="Alegreya Sans SC Bold"/>
              </a:rPr>
              <a:t>origen</a:t>
            </a:r>
            <a:r>
              <a:rPr lang="en-US" sz="1800" dirty="0" smtClean="0">
                <a:solidFill>
                  <a:srgbClr val="FFFFFF"/>
                </a:solidFill>
                <a:latin typeface="Alegreya Sans SC Bold"/>
              </a:rPr>
              <a:t> de las </a:t>
            </a:r>
            <a:r>
              <a:rPr lang="en-US" sz="1800" dirty="0" err="1">
                <a:solidFill>
                  <a:srgbClr val="FFFFFF"/>
                </a:solidFill>
                <a:latin typeface="Alegreya Sans SC Bold"/>
              </a:rPr>
              <a:t>espécies</a:t>
            </a:r>
            <a:r>
              <a:rPr lang="en-US" sz="1800" dirty="0">
                <a:solidFill>
                  <a:srgbClr val="FFFFFF"/>
                </a:solidFill>
                <a:latin typeface="Alegreya Sans SC Bold"/>
              </a:rPr>
              <a:t>)</a:t>
            </a:r>
          </a:p>
        </p:txBody>
      </p:sp>
      <p:sp>
        <p:nvSpPr>
          <p:cNvPr id="19" name="TextBox 19"/>
          <p:cNvSpPr txBox="1"/>
          <p:nvPr/>
        </p:nvSpPr>
        <p:spPr>
          <a:xfrm>
            <a:off x="15455155" y="382872"/>
            <a:ext cx="1967731" cy="320601"/>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legreya Sans SC Bold"/>
              </a:rPr>
              <a:t>Conde de Buffon</a:t>
            </a:r>
          </a:p>
        </p:txBody>
      </p:sp>
      <p:sp>
        <p:nvSpPr>
          <p:cNvPr id="20" name="TextBox 20"/>
          <p:cNvSpPr txBox="1"/>
          <p:nvPr/>
        </p:nvSpPr>
        <p:spPr>
          <a:xfrm>
            <a:off x="15370487" y="9200543"/>
            <a:ext cx="2038544" cy="344805"/>
          </a:xfrm>
          <a:prstGeom prst="rect">
            <a:avLst/>
          </a:prstGeom>
        </p:spPr>
        <p:txBody>
          <a:bodyPr lIns="0" tIns="0" rIns="0" bIns="0" rtlCol="0" anchor="t">
            <a:spAutoFit/>
          </a:bodyPr>
          <a:lstStyle/>
          <a:p>
            <a:pPr algn="ctr">
              <a:lnSpc>
                <a:spcPts val="2520"/>
              </a:lnSpc>
            </a:pPr>
            <a:r>
              <a:rPr lang="en-US" sz="1800" dirty="0">
                <a:solidFill>
                  <a:srgbClr val="000000"/>
                </a:solidFill>
                <a:latin typeface="Alegreya Sans SC Bold"/>
              </a:rPr>
              <a:t>Erasmus Darwin</a:t>
            </a:r>
          </a:p>
        </p:txBody>
      </p:sp>
      <p:sp>
        <p:nvSpPr>
          <p:cNvPr id="21" name="TextBox 21"/>
          <p:cNvSpPr txBox="1"/>
          <p:nvPr/>
        </p:nvSpPr>
        <p:spPr>
          <a:xfrm>
            <a:off x="13653440" y="4267955"/>
            <a:ext cx="2174999" cy="801501"/>
          </a:xfrm>
          <a:prstGeom prst="rect">
            <a:avLst/>
          </a:prstGeom>
        </p:spPr>
        <p:txBody>
          <a:bodyPr lIns="0" tIns="0" rIns="0" bIns="0" rtlCol="0" anchor="t">
            <a:spAutoFit/>
          </a:bodyPr>
          <a:lstStyle/>
          <a:p>
            <a:pPr algn="ctr">
              <a:lnSpc>
                <a:spcPts val="3326"/>
              </a:lnSpc>
            </a:pPr>
            <a:r>
              <a:rPr lang="en-US" sz="2376" dirty="0" err="1" smtClean="0">
                <a:solidFill>
                  <a:srgbClr val="000000"/>
                </a:solidFill>
                <a:latin typeface="Alegreya Sans SC Bold"/>
              </a:rPr>
              <a:t>También</a:t>
            </a:r>
            <a:endParaRPr lang="en-US" sz="2376" dirty="0" smtClean="0">
              <a:solidFill>
                <a:srgbClr val="000000"/>
              </a:solidFill>
              <a:latin typeface="Alegreya Sans SC Bold"/>
            </a:endParaRPr>
          </a:p>
          <a:p>
            <a:pPr algn="ctr">
              <a:lnSpc>
                <a:spcPts val="3326"/>
              </a:lnSpc>
            </a:pPr>
            <a:r>
              <a:rPr lang="en-US" sz="2376" dirty="0" err="1" smtClean="0">
                <a:solidFill>
                  <a:srgbClr val="000000"/>
                </a:solidFill>
                <a:latin typeface="Alegreya Sans SC Bold"/>
              </a:rPr>
              <a:t>influyeron</a:t>
            </a:r>
            <a:endParaRPr lang="en-US" sz="2376" dirty="0">
              <a:solidFill>
                <a:srgbClr val="000000"/>
              </a:solidFill>
              <a:latin typeface="Alegreya Sans SC Bold"/>
            </a:endParaRPr>
          </a:p>
        </p:txBody>
      </p:sp>
      <p:sp>
        <p:nvSpPr>
          <p:cNvPr id="22" name="TextBox 22"/>
          <p:cNvSpPr txBox="1"/>
          <p:nvPr/>
        </p:nvSpPr>
        <p:spPr>
          <a:xfrm>
            <a:off x="10733697" y="454013"/>
            <a:ext cx="1815937" cy="884858"/>
          </a:xfrm>
          <a:prstGeom prst="rect">
            <a:avLst/>
          </a:prstGeom>
        </p:spPr>
        <p:txBody>
          <a:bodyPr wrap="square" lIns="0" tIns="0" rIns="0" bIns="0" rtlCol="0" anchor="t">
            <a:spAutoFit/>
          </a:bodyPr>
          <a:lstStyle/>
          <a:p>
            <a:pPr algn="ctr">
              <a:lnSpc>
                <a:spcPts val="2266"/>
              </a:lnSpc>
            </a:pPr>
            <a:r>
              <a:rPr lang="en-US" sz="1618" dirty="0" smtClean="0">
                <a:solidFill>
                  <a:srgbClr val="000000"/>
                </a:solidFill>
                <a:latin typeface="Quicksand Bold" panose="020B0604020202020204" charset="0"/>
              </a:rPr>
              <a:t>El </a:t>
            </a:r>
            <a:r>
              <a:rPr lang="en-US" sz="1618" dirty="0" err="1" smtClean="0">
                <a:solidFill>
                  <a:srgbClr val="000000"/>
                </a:solidFill>
                <a:latin typeface="Quicksand Bold" panose="020B0604020202020204" charset="0"/>
              </a:rPr>
              <a:t>medio</a:t>
            </a:r>
            <a:r>
              <a:rPr lang="en-US" sz="1618" dirty="0" smtClean="0">
                <a:solidFill>
                  <a:srgbClr val="000000"/>
                </a:solidFill>
                <a:latin typeface="Quicksand Bold" panose="020B0604020202020204" charset="0"/>
              </a:rPr>
              <a:t> </a:t>
            </a:r>
            <a:r>
              <a:rPr lang="en-US" sz="1618" dirty="0" err="1" smtClean="0">
                <a:solidFill>
                  <a:srgbClr val="000000"/>
                </a:solidFill>
                <a:latin typeface="Quicksand Bold" panose="020B0604020202020204" charset="0"/>
              </a:rPr>
              <a:t>embiente</a:t>
            </a:r>
            <a:r>
              <a:rPr lang="en-US" sz="1618" dirty="0" smtClean="0">
                <a:solidFill>
                  <a:srgbClr val="000000"/>
                </a:solidFill>
                <a:latin typeface="Quicksand Bold" panose="020B0604020202020204" charset="0"/>
              </a:rPr>
              <a:t> </a:t>
            </a:r>
            <a:r>
              <a:rPr lang="en-US" sz="1618" dirty="0" err="1" smtClean="0">
                <a:solidFill>
                  <a:srgbClr val="000000"/>
                </a:solidFill>
                <a:latin typeface="Quicksand Bold" panose="020B0604020202020204" charset="0"/>
              </a:rPr>
              <a:t>provoca</a:t>
            </a:r>
            <a:r>
              <a:rPr lang="en-US" sz="1618" dirty="0" smtClean="0">
                <a:solidFill>
                  <a:srgbClr val="000000"/>
                </a:solidFill>
                <a:latin typeface="Quicksand Bold" panose="020B0604020202020204" charset="0"/>
              </a:rPr>
              <a:t> </a:t>
            </a:r>
            <a:r>
              <a:rPr lang="en-US" sz="1618" dirty="0" err="1" smtClean="0">
                <a:solidFill>
                  <a:srgbClr val="000000"/>
                </a:solidFill>
                <a:latin typeface="Quicksand Bold" panose="020B0604020202020204" charset="0"/>
              </a:rPr>
              <a:t>cambios</a:t>
            </a:r>
            <a:endParaRPr lang="en-US" sz="1618" dirty="0">
              <a:solidFill>
                <a:srgbClr val="000000"/>
              </a:solidFill>
              <a:latin typeface="Quicksand Bold" panose="020B0604020202020204" charset="0"/>
            </a:endParaRPr>
          </a:p>
        </p:txBody>
      </p:sp>
      <p:sp>
        <p:nvSpPr>
          <p:cNvPr id="23" name="TextBox 23"/>
          <p:cNvSpPr txBox="1"/>
          <p:nvPr/>
        </p:nvSpPr>
        <p:spPr>
          <a:xfrm rot="1483750">
            <a:off x="8958740" y="8238542"/>
            <a:ext cx="1908274" cy="589905"/>
          </a:xfrm>
          <a:prstGeom prst="rect">
            <a:avLst/>
          </a:prstGeom>
        </p:spPr>
        <p:txBody>
          <a:bodyPr lIns="0" tIns="0" rIns="0" bIns="0" rtlCol="0" anchor="t">
            <a:spAutoFit/>
          </a:bodyPr>
          <a:lstStyle/>
          <a:p>
            <a:pPr algn="ctr">
              <a:lnSpc>
                <a:spcPts val="2266"/>
              </a:lnSpc>
            </a:pPr>
            <a:r>
              <a:rPr lang="en-US" sz="1618" dirty="0" smtClean="0">
                <a:solidFill>
                  <a:srgbClr val="FFFFFF"/>
                </a:solidFill>
                <a:latin typeface="Cooper Hewitt"/>
              </a:rPr>
              <a:t>El </a:t>
            </a:r>
            <a:r>
              <a:rPr lang="en-US" sz="1618" dirty="0" err="1" smtClean="0">
                <a:solidFill>
                  <a:srgbClr val="FFFFFF"/>
                </a:solidFill>
                <a:latin typeface="Cooper Hewitt"/>
              </a:rPr>
              <a:t>medio</a:t>
            </a:r>
            <a:r>
              <a:rPr lang="en-US" sz="1618" dirty="0" smtClean="0">
                <a:solidFill>
                  <a:srgbClr val="FFFFFF"/>
                </a:solidFill>
                <a:latin typeface="Cooper Hewitt"/>
              </a:rPr>
              <a:t> </a:t>
            </a:r>
            <a:r>
              <a:rPr lang="en-US" sz="1618" dirty="0" err="1" smtClean="0">
                <a:solidFill>
                  <a:srgbClr val="FFFFFF"/>
                </a:solidFill>
                <a:latin typeface="Cooper Hewitt"/>
              </a:rPr>
              <a:t>selecciona</a:t>
            </a:r>
            <a:r>
              <a:rPr lang="en-US" sz="1618" dirty="0" smtClean="0">
                <a:solidFill>
                  <a:srgbClr val="FFFFFF"/>
                </a:solidFill>
                <a:latin typeface="Cooper Hewitt"/>
              </a:rPr>
              <a:t> el </a:t>
            </a:r>
            <a:r>
              <a:rPr lang="en-US" sz="1618" dirty="0" err="1" smtClean="0">
                <a:solidFill>
                  <a:srgbClr val="FFFFFF"/>
                </a:solidFill>
                <a:latin typeface="Cooper Hewitt"/>
              </a:rPr>
              <a:t>más</a:t>
            </a:r>
            <a:r>
              <a:rPr lang="en-US" sz="1618" dirty="0" smtClean="0">
                <a:solidFill>
                  <a:srgbClr val="FFFFFF"/>
                </a:solidFill>
                <a:latin typeface="Cooper Hewitt"/>
              </a:rPr>
              <a:t> </a:t>
            </a:r>
            <a:r>
              <a:rPr lang="en-US" sz="1618" dirty="0" err="1" smtClean="0">
                <a:solidFill>
                  <a:srgbClr val="FFFFFF"/>
                </a:solidFill>
                <a:latin typeface="Cooper Hewitt"/>
              </a:rPr>
              <a:t>adecuado</a:t>
            </a:r>
            <a:r>
              <a:rPr lang="en-US" sz="1618" dirty="0" smtClean="0">
                <a:solidFill>
                  <a:srgbClr val="FFFFFF"/>
                </a:solidFill>
                <a:latin typeface="Cooper Hewitt"/>
              </a:rPr>
              <a:t>.</a:t>
            </a:r>
            <a:endParaRPr lang="en-US" sz="1618" dirty="0">
              <a:solidFill>
                <a:srgbClr val="FFFFFF"/>
              </a:solidFill>
              <a:latin typeface="Cooper Hewitt"/>
            </a:endParaRPr>
          </a:p>
        </p:txBody>
      </p:sp>
      <p:sp>
        <p:nvSpPr>
          <p:cNvPr id="24" name="Rectangle 1"/>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pt-BR"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14566" b="1456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981229" y="634267"/>
            <a:ext cx="5657850" cy="5657850"/>
            <a:chOff x="0" y="0"/>
            <a:chExt cx="6350000" cy="6350000"/>
          </a:xfrm>
        </p:grpSpPr>
        <p:sp>
          <p:nvSpPr>
            <p:cNvPr id="3" name="Freeform 3"/>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008037"/>
            </a:solidFill>
          </p:spPr>
        </p:sp>
      </p:grpSp>
      <p:grpSp>
        <p:nvGrpSpPr>
          <p:cNvPr id="4" name="Group 4"/>
          <p:cNvGrpSpPr/>
          <p:nvPr/>
        </p:nvGrpSpPr>
        <p:grpSpPr>
          <a:xfrm rot="-5400000">
            <a:off x="-3597068" y="4043143"/>
            <a:ext cx="10287000" cy="2200714"/>
            <a:chOff x="0" y="0"/>
            <a:chExt cx="7333021" cy="1633220"/>
          </a:xfrm>
        </p:grpSpPr>
        <p:sp>
          <p:nvSpPr>
            <p:cNvPr id="5" name="Freeform 5"/>
            <p:cNvSpPr/>
            <p:nvPr/>
          </p:nvSpPr>
          <p:spPr>
            <a:xfrm>
              <a:off x="26670" y="26670"/>
              <a:ext cx="7279682" cy="1537970"/>
            </a:xfrm>
            <a:custGeom>
              <a:avLst/>
              <a:gdLst/>
              <a:ahLst/>
              <a:cxnLst/>
              <a:rect l="l" t="t" r="r" b="b"/>
              <a:pathLst>
                <a:path w="7279682" h="1537970">
                  <a:moveTo>
                    <a:pt x="0" y="0"/>
                  </a:moveTo>
                  <a:lnTo>
                    <a:pt x="0" y="107950"/>
                  </a:lnTo>
                  <a:lnTo>
                    <a:pt x="0" y="148590"/>
                  </a:lnTo>
                  <a:lnTo>
                    <a:pt x="0" y="1092200"/>
                  </a:lnTo>
                  <a:lnTo>
                    <a:pt x="0" y="1167130"/>
                  </a:lnTo>
                  <a:lnTo>
                    <a:pt x="0" y="1252220"/>
                  </a:lnTo>
                  <a:lnTo>
                    <a:pt x="3641090" y="1252220"/>
                  </a:lnTo>
                  <a:lnTo>
                    <a:pt x="3759200" y="1537970"/>
                  </a:lnTo>
                  <a:lnTo>
                    <a:pt x="3877310" y="1252220"/>
                  </a:lnTo>
                  <a:lnTo>
                    <a:pt x="7279682" y="1252220"/>
                  </a:lnTo>
                  <a:lnTo>
                    <a:pt x="7279682" y="1167130"/>
                  </a:lnTo>
                  <a:lnTo>
                    <a:pt x="7279682" y="1092200"/>
                  </a:lnTo>
                  <a:lnTo>
                    <a:pt x="7279682" y="148590"/>
                  </a:lnTo>
                  <a:lnTo>
                    <a:pt x="7279682" y="107950"/>
                  </a:lnTo>
                  <a:lnTo>
                    <a:pt x="7279682" y="0"/>
                  </a:lnTo>
                  <a:lnTo>
                    <a:pt x="0" y="0"/>
                  </a:lnTo>
                  <a:close/>
                </a:path>
              </a:pathLst>
            </a:custGeom>
            <a:solidFill>
              <a:srgbClr val="7ED957"/>
            </a:solidFill>
          </p:spPr>
        </p:sp>
      </p:grpSp>
      <p:pic>
        <p:nvPicPr>
          <p:cNvPr id="6" name="Picture 6"/>
          <p:cNvPicPr>
            <a:picLocks noChangeAspect="1"/>
          </p:cNvPicPr>
          <p:nvPr/>
        </p:nvPicPr>
        <p:blipFill>
          <a:blip r:embed="rId3"/>
          <a:srcRect/>
          <a:stretch>
            <a:fillRect/>
          </a:stretch>
        </p:blipFill>
        <p:spPr>
          <a:xfrm>
            <a:off x="3026568" y="335494"/>
            <a:ext cx="8096039" cy="6391609"/>
          </a:xfrm>
          <a:prstGeom prst="rect">
            <a:avLst/>
          </a:prstGeom>
        </p:spPr>
      </p:pic>
      <p:grpSp>
        <p:nvGrpSpPr>
          <p:cNvPr id="7" name="Group 7"/>
          <p:cNvGrpSpPr>
            <a:grpSpLocks noChangeAspect="1"/>
          </p:cNvGrpSpPr>
          <p:nvPr/>
        </p:nvGrpSpPr>
        <p:grpSpPr>
          <a:xfrm>
            <a:off x="5170462" y="6292115"/>
            <a:ext cx="10602938" cy="3931577"/>
            <a:chOff x="-103308" y="-2"/>
            <a:chExt cx="11291058" cy="4186732"/>
          </a:xfrm>
        </p:grpSpPr>
        <p:sp>
          <p:nvSpPr>
            <p:cNvPr id="8" name="Freeform 8"/>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63B32F"/>
            </a:solidFill>
          </p:spPr>
        </p:sp>
        <p:sp>
          <p:nvSpPr>
            <p:cNvPr id="9" name="Freeform 9"/>
            <p:cNvSpPr/>
            <p:nvPr/>
          </p:nvSpPr>
          <p:spPr>
            <a:xfrm>
              <a:off x="-103308" y="-2"/>
              <a:ext cx="11291058" cy="4186732"/>
            </a:xfrm>
            <a:custGeom>
              <a:avLst/>
              <a:gdLst/>
              <a:ahLst/>
              <a:cxnLst/>
              <a:rect l="l" t="t" r="r" b="b"/>
              <a:pathLst>
                <a:path w="4389995" h="4190084">
                  <a:moveTo>
                    <a:pt x="2194998" y="3352"/>
                  </a:moveTo>
                  <a:cubicBezTo>
                    <a:pt x="1445481" y="0"/>
                    <a:pt x="751460" y="397939"/>
                    <a:pt x="375730" y="1046487"/>
                  </a:cubicBezTo>
                  <a:cubicBezTo>
                    <a:pt x="0" y="1695035"/>
                    <a:pt x="0" y="2495049"/>
                    <a:pt x="375730" y="3143597"/>
                  </a:cubicBezTo>
                  <a:cubicBezTo>
                    <a:pt x="751460" y="3792145"/>
                    <a:pt x="1445481" y="4190084"/>
                    <a:pt x="2194998" y="4186732"/>
                  </a:cubicBezTo>
                  <a:cubicBezTo>
                    <a:pt x="2944515" y="4190084"/>
                    <a:pt x="3638536" y="3792145"/>
                    <a:pt x="4014266" y="3143597"/>
                  </a:cubicBezTo>
                  <a:cubicBezTo>
                    <a:pt x="4389996" y="2495049"/>
                    <a:pt x="4389996" y="1695035"/>
                    <a:pt x="4014266" y="1046487"/>
                  </a:cubicBezTo>
                  <a:cubicBezTo>
                    <a:pt x="3638536" y="397939"/>
                    <a:pt x="2944515" y="0"/>
                    <a:pt x="2194998" y="3352"/>
                  </a:cubicBezTo>
                  <a:close/>
                </a:path>
              </a:pathLst>
            </a:custGeom>
            <a:blipFill>
              <a:blip r:embed="rId4"/>
              <a:stretch>
                <a:fillRect t="-15573" r="60943" b="-15573"/>
              </a:stretch>
            </a:blipFill>
          </p:spPr>
        </p:sp>
      </p:grpSp>
      <p:sp>
        <p:nvSpPr>
          <p:cNvPr id="10" name="TextBox 10"/>
          <p:cNvSpPr txBox="1"/>
          <p:nvPr/>
        </p:nvSpPr>
        <p:spPr>
          <a:xfrm>
            <a:off x="12171167" y="971550"/>
            <a:ext cx="5277974" cy="4431983"/>
          </a:xfrm>
          <a:prstGeom prst="rect">
            <a:avLst/>
          </a:prstGeom>
        </p:spPr>
        <p:txBody>
          <a:bodyPr lIns="0" tIns="0" rIns="0" bIns="0" rtlCol="0" anchor="t">
            <a:spAutoFit/>
          </a:bodyPr>
          <a:lstStyle/>
          <a:p>
            <a:pPr algn="ctr"/>
            <a:r>
              <a:rPr lang="en-US" sz="3200" spc="102" dirty="0">
                <a:solidFill>
                  <a:schemeClr val="bg1"/>
                </a:solidFill>
                <a:latin typeface="Quicksand Bold" panose="020B0604020202020204" charset="0"/>
              </a:rPr>
              <a:t>"[...] </a:t>
            </a:r>
            <a:r>
              <a:rPr lang="es-ES" sz="3200" dirty="0">
                <a:solidFill>
                  <a:schemeClr val="bg1"/>
                </a:solidFill>
                <a:latin typeface="Quicksand Bold" panose="020B0604020202020204" charset="0"/>
              </a:rPr>
              <a:t>míster Wallace, que está actualmente estudiando la historia natural del Archipiélago Malayo, ha llegado casi exactamente a las mismas conclusiones generales a que he llegado yo sobre el origen de las especies.</a:t>
            </a:r>
            <a:r>
              <a:rPr lang="en-US" sz="3200" spc="102" dirty="0" smtClean="0">
                <a:solidFill>
                  <a:schemeClr val="bg1"/>
                </a:solidFill>
                <a:latin typeface="Quicksand Bold" panose="020B0604020202020204" charset="0"/>
              </a:rPr>
              <a:t>. </a:t>
            </a:r>
            <a:endParaRPr lang="en-US" sz="3200" spc="102" dirty="0">
              <a:solidFill>
                <a:schemeClr val="bg1"/>
              </a:solidFill>
              <a:latin typeface="Quicksand Bold" panose="020B0604020202020204" charset="0"/>
            </a:endParaRPr>
          </a:p>
        </p:txBody>
      </p:sp>
      <p:sp>
        <p:nvSpPr>
          <p:cNvPr id="11" name="TextBox 11"/>
          <p:cNvSpPr txBox="1"/>
          <p:nvPr/>
        </p:nvSpPr>
        <p:spPr>
          <a:xfrm>
            <a:off x="3376079" y="714857"/>
            <a:ext cx="7102524" cy="4001095"/>
          </a:xfrm>
          <a:prstGeom prst="rect">
            <a:avLst/>
          </a:prstGeom>
        </p:spPr>
        <p:txBody>
          <a:bodyPr lIns="0" tIns="0" rIns="0" bIns="0" rtlCol="0" anchor="t">
            <a:spAutoFit/>
          </a:bodyPr>
          <a:lstStyle/>
          <a:p>
            <a:pPr algn="ctr">
              <a:lnSpc>
                <a:spcPts val="5236"/>
              </a:lnSpc>
              <a:spcBef>
                <a:spcPct val="0"/>
              </a:spcBef>
            </a:pPr>
            <a:r>
              <a:rPr lang="en-US" sz="4553" dirty="0" err="1" smtClean="0">
                <a:solidFill>
                  <a:srgbClr val="000000"/>
                </a:solidFill>
                <a:latin typeface="Alegreya Sans SC Bold"/>
              </a:rPr>
              <a:t>En</a:t>
            </a:r>
            <a:r>
              <a:rPr lang="en-US" sz="4553" dirty="0" smtClean="0">
                <a:solidFill>
                  <a:srgbClr val="000000"/>
                </a:solidFill>
                <a:latin typeface="Alegreya Sans SC Bold"/>
              </a:rPr>
              <a:t> ese </a:t>
            </a:r>
            <a:r>
              <a:rPr lang="en-US" sz="4553" dirty="0" err="1" smtClean="0">
                <a:solidFill>
                  <a:srgbClr val="000000"/>
                </a:solidFill>
                <a:latin typeface="Alegreya Sans SC Bold"/>
              </a:rPr>
              <a:t>momento</a:t>
            </a:r>
            <a:r>
              <a:rPr lang="en-US" sz="4553" dirty="0" smtClean="0">
                <a:solidFill>
                  <a:srgbClr val="000000"/>
                </a:solidFill>
                <a:latin typeface="Alegreya Sans SC Bold"/>
              </a:rPr>
              <a:t>, </a:t>
            </a:r>
            <a:r>
              <a:rPr lang="en-US" sz="4553" dirty="0" err="1" smtClean="0">
                <a:solidFill>
                  <a:srgbClr val="000000"/>
                </a:solidFill>
                <a:latin typeface="Alegreya Sans SC Bold"/>
              </a:rPr>
              <a:t>ya</a:t>
            </a:r>
            <a:r>
              <a:rPr lang="en-US" sz="4553" dirty="0" smtClean="0">
                <a:solidFill>
                  <a:srgbClr val="000000"/>
                </a:solidFill>
                <a:latin typeface="Alegreya Sans SC Bold"/>
              </a:rPr>
              <a:t> </a:t>
            </a:r>
            <a:r>
              <a:rPr lang="en-US" sz="4553" dirty="0" err="1" smtClean="0">
                <a:solidFill>
                  <a:srgbClr val="000000"/>
                </a:solidFill>
                <a:latin typeface="Alegreya Sans SC Bold"/>
              </a:rPr>
              <a:t>exístia</a:t>
            </a:r>
            <a:r>
              <a:rPr lang="en-US" sz="4553" dirty="0" smtClean="0">
                <a:solidFill>
                  <a:srgbClr val="000000"/>
                </a:solidFill>
                <a:latin typeface="Alegreya Sans SC Bold"/>
              </a:rPr>
              <a:t> la idea de “</a:t>
            </a:r>
            <a:r>
              <a:rPr lang="en-US" sz="4553" dirty="0" err="1" smtClean="0">
                <a:solidFill>
                  <a:srgbClr val="000000"/>
                </a:solidFill>
                <a:latin typeface="Alegreya Sans SC Bold"/>
              </a:rPr>
              <a:t>supervivência</a:t>
            </a:r>
            <a:r>
              <a:rPr lang="en-US" sz="4553" dirty="0" smtClean="0">
                <a:solidFill>
                  <a:srgbClr val="000000"/>
                </a:solidFill>
                <a:latin typeface="Alegreya Sans SC Bold"/>
              </a:rPr>
              <a:t> del </a:t>
            </a:r>
            <a:r>
              <a:rPr lang="en-US" sz="4553" dirty="0" err="1" smtClean="0">
                <a:solidFill>
                  <a:srgbClr val="000000"/>
                </a:solidFill>
                <a:latin typeface="Alegreya Sans SC Bold"/>
              </a:rPr>
              <a:t>más</a:t>
            </a:r>
            <a:r>
              <a:rPr lang="en-US" sz="4553" dirty="0" smtClean="0">
                <a:solidFill>
                  <a:srgbClr val="000000"/>
                </a:solidFill>
                <a:latin typeface="Alegreya Sans SC Bold"/>
              </a:rPr>
              <a:t> </a:t>
            </a:r>
            <a:r>
              <a:rPr lang="en-US" sz="4553" dirty="0" err="1" smtClean="0">
                <a:solidFill>
                  <a:srgbClr val="000000"/>
                </a:solidFill>
                <a:latin typeface="Alegreya Sans SC Bold"/>
              </a:rPr>
              <a:t>apto</a:t>
            </a:r>
            <a:r>
              <a:rPr lang="en-US" sz="4553" dirty="0" smtClean="0">
                <a:solidFill>
                  <a:srgbClr val="000000"/>
                </a:solidFill>
                <a:latin typeface="Alegreya Sans SC Bold"/>
              </a:rPr>
              <a:t>”. </a:t>
            </a:r>
            <a:r>
              <a:rPr lang="en-US" sz="4553" dirty="0" err="1" smtClean="0">
                <a:solidFill>
                  <a:srgbClr val="000000"/>
                </a:solidFill>
                <a:latin typeface="Alegreya Sans SC Bold"/>
              </a:rPr>
              <a:t>Fue</a:t>
            </a:r>
            <a:r>
              <a:rPr lang="en-US" sz="4553" dirty="0" smtClean="0">
                <a:solidFill>
                  <a:srgbClr val="000000"/>
                </a:solidFill>
                <a:latin typeface="Alegreya Sans SC Bold"/>
              </a:rPr>
              <a:t> </a:t>
            </a:r>
            <a:r>
              <a:rPr lang="en-US" sz="4553" dirty="0" err="1" smtClean="0">
                <a:solidFill>
                  <a:srgbClr val="000000"/>
                </a:solidFill>
                <a:latin typeface="Alegreya Sans SC Bold"/>
              </a:rPr>
              <a:t>conceptualizada</a:t>
            </a:r>
            <a:r>
              <a:rPr lang="en-US" sz="4553" dirty="0" smtClean="0">
                <a:solidFill>
                  <a:srgbClr val="000000"/>
                </a:solidFill>
                <a:latin typeface="Alegreya Sans SC Bold"/>
              </a:rPr>
              <a:t> </a:t>
            </a:r>
            <a:r>
              <a:rPr lang="en-US" sz="4553" dirty="0" err="1" smtClean="0">
                <a:solidFill>
                  <a:srgbClr val="000000"/>
                </a:solidFill>
                <a:latin typeface="Alegreya Sans SC Bold"/>
              </a:rPr>
              <a:t>por</a:t>
            </a:r>
            <a:r>
              <a:rPr lang="en-US" sz="4553" dirty="0" smtClean="0">
                <a:solidFill>
                  <a:srgbClr val="000000"/>
                </a:solidFill>
                <a:latin typeface="Alegreya Sans SC Bold"/>
              </a:rPr>
              <a:t> el </a:t>
            </a:r>
            <a:r>
              <a:rPr lang="en-US" sz="4553" dirty="0" err="1" smtClean="0">
                <a:solidFill>
                  <a:srgbClr val="000000"/>
                </a:solidFill>
                <a:latin typeface="Alegreya Sans SC Bold"/>
              </a:rPr>
              <a:t>filósofo</a:t>
            </a:r>
            <a:r>
              <a:rPr lang="en-US" sz="4553" dirty="0" smtClean="0">
                <a:solidFill>
                  <a:srgbClr val="000000"/>
                </a:solidFill>
                <a:latin typeface="Alegreya Sans SC Bold"/>
              </a:rPr>
              <a:t> </a:t>
            </a:r>
            <a:r>
              <a:rPr lang="en-US" sz="4553" dirty="0" err="1" smtClean="0">
                <a:solidFill>
                  <a:srgbClr val="000000"/>
                </a:solidFill>
                <a:latin typeface="Alegreya Sans SC Bold"/>
              </a:rPr>
              <a:t>inglés</a:t>
            </a:r>
            <a:r>
              <a:rPr lang="en-US" sz="4553" dirty="0">
                <a:solidFill>
                  <a:srgbClr val="000000"/>
                </a:solidFill>
                <a:latin typeface="Alegreya Sans SC Bold"/>
              </a:rPr>
              <a:t> </a:t>
            </a:r>
            <a:r>
              <a:rPr lang="en-US" sz="4553" dirty="0" smtClean="0">
                <a:solidFill>
                  <a:srgbClr val="000000"/>
                </a:solidFill>
                <a:latin typeface="Alegreya Sans SC Bold"/>
              </a:rPr>
              <a:t>Hebert Spencer</a:t>
            </a:r>
            <a:r>
              <a:rPr lang="en-US" sz="4553" dirty="0" smtClean="0">
                <a:solidFill>
                  <a:srgbClr val="000000"/>
                </a:solidFill>
                <a:latin typeface="Alegreya Sans SC Bold"/>
              </a:rPr>
              <a:t>(1820-1903</a:t>
            </a:r>
            <a:r>
              <a:rPr lang="en-US" sz="4553" dirty="0">
                <a:solidFill>
                  <a:srgbClr val="000000"/>
                </a:solidFill>
                <a:latin typeface="Alegreya Sans SC Bold"/>
              </a:rPr>
              <a:t>).</a:t>
            </a:r>
          </a:p>
        </p:txBody>
      </p:sp>
      <p:sp>
        <p:nvSpPr>
          <p:cNvPr id="12" name="TextBox 12"/>
          <p:cNvSpPr txBox="1"/>
          <p:nvPr/>
        </p:nvSpPr>
        <p:spPr>
          <a:xfrm>
            <a:off x="472367" y="466306"/>
            <a:ext cx="1647850" cy="9417963"/>
          </a:xfrm>
          <a:prstGeom prst="rect">
            <a:avLst/>
          </a:prstGeom>
        </p:spPr>
        <p:txBody>
          <a:bodyPr lIns="0" tIns="0" rIns="0" bIns="0" rtlCol="0" anchor="t">
            <a:spAutoFit/>
          </a:bodyPr>
          <a:lstStyle/>
          <a:p>
            <a:pPr algn="ctr"/>
            <a:r>
              <a:rPr lang="en-US" sz="3600" dirty="0">
                <a:solidFill>
                  <a:srgbClr val="FFFFFF"/>
                </a:solidFill>
                <a:latin typeface="Quicksand Bold" panose="020B0604020202020204" charset="0"/>
              </a:rPr>
              <a:t>S</a:t>
            </a:r>
          </a:p>
          <a:p>
            <a:pPr algn="ctr"/>
            <a:r>
              <a:rPr lang="en-US" sz="3600" dirty="0">
                <a:solidFill>
                  <a:srgbClr val="FFFFFF"/>
                </a:solidFill>
                <a:latin typeface="Quicksand Bold" panose="020B0604020202020204" charset="0"/>
              </a:rPr>
              <a:t>E</a:t>
            </a:r>
          </a:p>
          <a:p>
            <a:pPr algn="ctr"/>
            <a:r>
              <a:rPr lang="en-US" sz="3600" dirty="0">
                <a:solidFill>
                  <a:srgbClr val="FFFFFF"/>
                </a:solidFill>
                <a:latin typeface="Quicksand Bold" panose="020B0604020202020204" charset="0"/>
              </a:rPr>
              <a:t>L</a:t>
            </a:r>
          </a:p>
          <a:p>
            <a:pPr algn="ctr"/>
            <a:r>
              <a:rPr lang="en-US" sz="3600" dirty="0">
                <a:solidFill>
                  <a:srgbClr val="FFFFFF"/>
                </a:solidFill>
                <a:latin typeface="Quicksand Bold" panose="020B0604020202020204" charset="0"/>
              </a:rPr>
              <a:t>E</a:t>
            </a:r>
            <a:endParaRPr lang="en-US" sz="3600" dirty="0">
              <a:solidFill>
                <a:srgbClr val="FFFFFF"/>
              </a:solidFill>
              <a:latin typeface="Quicksand Bold" panose="020B0604020202020204" charset="0"/>
            </a:endParaRPr>
          </a:p>
          <a:p>
            <a:pPr algn="ctr"/>
            <a:r>
              <a:rPr lang="en-US" sz="3600" dirty="0" smtClean="0">
                <a:solidFill>
                  <a:srgbClr val="FFFFFF"/>
                </a:solidFill>
                <a:latin typeface="Quicksand Bold" panose="020B0604020202020204" charset="0"/>
              </a:rPr>
              <a:t>C</a:t>
            </a:r>
          </a:p>
          <a:p>
            <a:pPr algn="ctr"/>
            <a:r>
              <a:rPr lang="en-US" sz="3600" dirty="0" smtClean="0">
                <a:solidFill>
                  <a:srgbClr val="FFFFFF"/>
                </a:solidFill>
                <a:latin typeface="Quicksand Bold" panose="020B0604020202020204" charset="0"/>
              </a:rPr>
              <a:t>C</a:t>
            </a:r>
          </a:p>
          <a:p>
            <a:pPr algn="ctr"/>
            <a:r>
              <a:rPr lang="en-US" sz="3600" dirty="0" smtClean="0">
                <a:solidFill>
                  <a:srgbClr val="FFFFFF"/>
                </a:solidFill>
                <a:latin typeface="Quicksand Bold" panose="020B0604020202020204" charset="0"/>
              </a:rPr>
              <a:t>I</a:t>
            </a:r>
          </a:p>
          <a:p>
            <a:pPr algn="ctr"/>
            <a:r>
              <a:rPr lang="en-US" sz="3600" dirty="0" smtClean="0">
                <a:solidFill>
                  <a:srgbClr val="FFFFFF"/>
                </a:solidFill>
                <a:latin typeface="Quicksand Bold" panose="020B0604020202020204" charset="0"/>
              </a:rPr>
              <a:t>Ó</a:t>
            </a:r>
          </a:p>
          <a:p>
            <a:pPr algn="ctr"/>
            <a:r>
              <a:rPr lang="en-US" sz="3600" dirty="0">
                <a:solidFill>
                  <a:srgbClr val="FFFFFF"/>
                </a:solidFill>
                <a:latin typeface="Quicksand Bold" panose="020B0604020202020204" charset="0"/>
              </a:rPr>
              <a:t>N</a:t>
            </a:r>
            <a:endParaRPr lang="en-US" sz="3600" dirty="0">
              <a:solidFill>
                <a:srgbClr val="FFFFFF"/>
              </a:solidFill>
              <a:latin typeface="Quicksand Bold" panose="020B0604020202020204" charset="0"/>
            </a:endParaRPr>
          </a:p>
          <a:p>
            <a:pPr algn="ctr"/>
            <a:endParaRPr lang="en-US" sz="3600" dirty="0">
              <a:solidFill>
                <a:srgbClr val="FFFFFF"/>
              </a:solidFill>
              <a:latin typeface="Quicksand Bold" panose="020B0604020202020204" charset="0"/>
            </a:endParaRPr>
          </a:p>
          <a:p>
            <a:pPr algn="ctr"/>
            <a:r>
              <a:rPr lang="en-US" sz="3600" dirty="0">
                <a:solidFill>
                  <a:srgbClr val="FFFFFF"/>
                </a:solidFill>
                <a:latin typeface="Quicksand Bold" panose="020B0604020202020204" charset="0"/>
              </a:rPr>
              <a:t>N</a:t>
            </a:r>
          </a:p>
          <a:p>
            <a:pPr algn="ctr"/>
            <a:r>
              <a:rPr lang="en-US" sz="3600" dirty="0">
                <a:solidFill>
                  <a:srgbClr val="FFFFFF"/>
                </a:solidFill>
                <a:latin typeface="Quicksand Bold" panose="020B0604020202020204" charset="0"/>
              </a:rPr>
              <a:t>A</a:t>
            </a:r>
          </a:p>
          <a:p>
            <a:pPr algn="ctr"/>
            <a:r>
              <a:rPr lang="en-US" sz="3600" dirty="0">
                <a:solidFill>
                  <a:srgbClr val="FFFFFF"/>
                </a:solidFill>
                <a:latin typeface="Quicksand Bold" panose="020B0604020202020204" charset="0"/>
              </a:rPr>
              <a:t>T</a:t>
            </a:r>
          </a:p>
          <a:p>
            <a:pPr algn="ctr"/>
            <a:r>
              <a:rPr lang="en-US" sz="3600" dirty="0">
                <a:solidFill>
                  <a:srgbClr val="FFFFFF"/>
                </a:solidFill>
                <a:latin typeface="Quicksand Bold" panose="020B0604020202020204" charset="0"/>
              </a:rPr>
              <a:t>U</a:t>
            </a:r>
          </a:p>
          <a:p>
            <a:pPr algn="ctr"/>
            <a:r>
              <a:rPr lang="en-US" sz="3600" dirty="0">
                <a:solidFill>
                  <a:srgbClr val="FFFFFF"/>
                </a:solidFill>
                <a:latin typeface="Quicksand Bold" panose="020B0604020202020204" charset="0"/>
              </a:rPr>
              <a:t>R</a:t>
            </a:r>
          </a:p>
          <a:p>
            <a:pPr algn="ctr"/>
            <a:r>
              <a:rPr lang="en-US" sz="3600" dirty="0">
                <a:solidFill>
                  <a:srgbClr val="FFFFFF"/>
                </a:solidFill>
                <a:latin typeface="Quicksand Bold" panose="020B0604020202020204" charset="0"/>
              </a:rPr>
              <a:t>A</a:t>
            </a:r>
          </a:p>
          <a:p>
            <a:pPr algn="ctr"/>
            <a:r>
              <a:rPr lang="en-US" sz="3600" dirty="0">
                <a:solidFill>
                  <a:srgbClr val="FFFFFF"/>
                </a:solidFill>
                <a:latin typeface="Quicksand Bold" panose="020B0604020202020204" charset="0"/>
              </a:rPr>
              <a:t>L</a:t>
            </a:r>
          </a:p>
        </p:txBody>
      </p:sp>
      <p:sp>
        <p:nvSpPr>
          <p:cNvPr id="13" name="TextBox 13"/>
          <p:cNvSpPr txBox="1"/>
          <p:nvPr/>
        </p:nvSpPr>
        <p:spPr>
          <a:xfrm>
            <a:off x="13220041" y="5687524"/>
            <a:ext cx="4229100" cy="320601"/>
          </a:xfrm>
          <a:prstGeom prst="rect">
            <a:avLst/>
          </a:prstGeom>
        </p:spPr>
        <p:txBody>
          <a:bodyPr wrap="square" lIns="0" tIns="0" rIns="0" bIns="0" rtlCol="0" anchor="t">
            <a:spAutoFit/>
          </a:bodyPr>
          <a:lstStyle/>
          <a:p>
            <a:pPr algn="ctr">
              <a:lnSpc>
                <a:spcPts val="2520"/>
              </a:lnSpc>
            </a:pPr>
            <a:r>
              <a:rPr lang="en-US" sz="1800" dirty="0">
                <a:solidFill>
                  <a:srgbClr val="FFFFFF"/>
                </a:solidFill>
                <a:latin typeface="Alegreya Sans SC Bold"/>
              </a:rPr>
              <a:t>Charles Darwin </a:t>
            </a:r>
            <a:r>
              <a:rPr lang="en-US" sz="1800" dirty="0" smtClean="0">
                <a:solidFill>
                  <a:srgbClr val="FFFFFF"/>
                </a:solidFill>
                <a:latin typeface="Alegreya Sans SC Bold"/>
              </a:rPr>
              <a:t>(La Origen de las </a:t>
            </a:r>
            <a:r>
              <a:rPr lang="en-US" sz="1800" dirty="0" err="1" smtClean="0">
                <a:solidFill>
                  <a:srgbClr val="FFFFFF"/>
                </a:solidFill>
                <a:latin typeface="Alegreya Sans SC Bold"/>
              </a:rPr>
              <a:t>especies</a:t>
            </a:r>
            <a:r>
              <a:rPr lang="en-US" sz="1800" dirty="0">
                <a:solidFill>
                  <a:srgbClr val="FFFFFF"/>
                </a:solidFill>
                <a:latin typeface="Alegreya Sans SC Bold"/>
              </a:rPr>
              <a:t>)</a:t>
            </a:r>
          </a:p>
        </p:txBody>
      </p:sp>
      <p:sp>
        <p:nvSpPr>
          <p:cNvPr id="14" name="TextBox 14"/>
          <p:cNvSpPr txBox="1"/>
          <p:nvPr/>
        </p:nvSpPr>
        <p:spPr>
          <a:xfrm>
            <a:off x="5029200" y="4844774"/>
            <a:ext cx="5776174" cy="698428"/>
          </a:xfrm>
          <a:prstGeom prst="rect">
            <a:avLst/>
          </a:prstGeom>
        </p:spPr>
        <p:txBody>
          <a:bodyPr lIns="0" tIns="0" rIns="0" bIns="0" rtlCol="0" anchor="t">
            <a:spAutoFit/>
          </a:bodyPr>
          <a:lstStyle/>
          <a:p>
            <a:pPr algn="ctr">
              <a:lnSpc>
                <a:spcPts val="1718"/>
              </a:lnSpc>
              <a:spcBef>
                <a:spcPct val="0"/>
              </a:spcBef>
            </a:pPr>
            <a:r>
              <a:rPr lang="en-US" sz="1494" dirty="0">
                <a:solidFill>
                  <a:srgbClr val="000000"/>
                </a:solidFill>
                <a:latin typeface="Alegreya Sans SC Bold"/>
              </a:rPr>
              <a:t>BOLSANELLO, Maria Augusta. </a:t>
            </a:r>
            <a:r>
              <a:rPr lang="en-US" sz="1494" dirty="0" err="1">
                <a:solidFill>
                  <a:srgbClr val="000000"/>
                </a:solidFill>
                <a:latin typeface="Alegreya Sans SC Bold"/>
              </a:rPr>
              <a:t>Darwinismo</a:t>
            </a:r>
            <a:r>
              <a:rPr lang="en-US" sz="1494" dirty="0">
                <a:solidFill>
                  <a:srgbClr val="000000"/>
                </a:solidFill>
                <a:latin typeface="Alegreya Sans SC Bold"/>
              </a:rPr>
              <a:t> social, </a:t>
            </a:r>
            <a:r>
              <a:rPr lang="en-US" sz="1494" dirty="0" err="1">
                <a:solidFill>
                  <a:srgbClr val="000000"/>
                </a:solidFill>
                <a:latin typeface="Alegreya Sans SC Bold"/>
              </a:rPr>
              <a:t>eugenia</a:t>
            </a:r>
            <a:r>
              <a:rPr lang="en-US" sz="1494" dirty="0">
                <a:solidFill>
                  <a:srgbClr val="000000"/>
                </a:solidFill>
                <a:latin typeface="Alegreya Sans SC Bold"/>
              </a:rPr>
              <a:t> e </a:t>
            </a:r>
            <a:r>
              <a:rPr lang="en-US" sz="1494" dirty="0" err="1">
                <a:solidFill>
                  <a:srgbClr val="000000"/>
                </a:solidFill>
                <a:latin typeface="Alegreya Sans SC Bold"/>
              </a:rPr>
              <a:t>racismo</a:t>
            </a:r>
            <a:r>
              <a:rPr lang="en-US" sz="1494" dirty="0">
                <a:solidFill>
                  <a:srgbClr val="000000"/>
                </a:solidFill>
                <a:latin typeface="Alegreya Sans SC Bold"/>
              </a:rPr>
              <a:t> "</a:t>
            </a:r>
            <a:r>
              <a:rPr lang="en-US" sz="1494" dirty="0" err="1">
                <a:solidFill>
                  <a:srgbClr val="000000"/>
                </a:solidFill>
                <a:latin typeface="Alegreya Sans SC Bold"/>
              </a:rPr>
              <a:t>científico</a:t>
            </a:r>
            <a:r>
              <a:rPr lang="en-US" sz="1494" dirty="0">
                <a:solidFill>
                  <a:srgbClr val="000000"/>
                </a:solidFill>
                <a:latin typeface="Alegreya Sans SC Bold"/>
              </a:rPr>
              <a:t>": </a:t>
            </a:r>
            <a:r>
              <a:rPr lang="en-US" sz="1494" dirty="0" err="1">
                <a:solidFill>
                  <a:srgbClr val="000000"/>
                </a:solidFill>
                <a:latin typeface="Alegreya Sans SC Bold"/>
              </a:rPr>
              <a:t>sua</a:t>
            </a:r>
            <a:r>
              <a:rPr lang="en-US" sz="1494" dirty="0">
                <a:solidFill>
                  <a:srgbClr val="000000"/>
                </a:solidFill>
                <a:latin typeface="Alegreya Sans SC Bold"/>
              </a:rPr>
              <a:t> </a:t>
            </a:r>
            <a:r>
              <a:rPr lang="en-US" sz="1494" dirty="0" err="1">
                <a:solidFill>
                  <a:srgbClr val="000000"/>
                </a:solidFill>
                <a:latin typeface="Alegreya Sans SC Bold"/>
              </a:rPr>
              <a:t>repercussão</a:t>
            </a:r>
            <a:r>
              <a:rPr lang="en-US" sz="1494" dirty="0">
                <a:solidFill>
                  <a:srgbClr val="000000"/>
                </a:solidFill>
                <a:latin typeface="Alegreya Sans SC Bold"/>
              </a:rPr>
              <a:t> </a:t>
            </a:r>
            <a:r>
              <a:rPr lang="en-US" sz="1494" dirty="0" err="1">
                <a:solidFill>
                  <a:srgbClr val="000000"/>
                </a:solidFill>
                <a:latin typeface="Alegreya Sans SC Bold"/>
              </a:rPr>
              <a:t>na</a:t>
            </a:r>
            <a:r>
              <a:rPr lang="en-US" sz="1494" dirty="0">
                <a:solidFill>
                  <a:srgbClr val="000000"/>
                </a:solidFill>
                <a:latin typeface="Alegreya Sans SC Bold"/>
              </a:rPr>
              <a:t> </a:t>
            </a:r>
            <a:r>
              <a:rPr lang="en-US" sz="1494" dirty="0" err="1">
                <a:solidFill>
                  <a:srgbClr val="000000"/>
                </a:solidFill>
                <a:latin typeface="Alegreya Sans SC Bold"/>
              </a:rPr>
              <a:t>sociedade</a:t>
            </a:r>
            <a:r>
              <a:rPr lang="en-US" sz="1494" dirty="0">
                <a:solidFill>
                  <a:srgbClr val="000000"/>
                </a:solidFill>
                <a:latin typeface="Alegreya Sans SC Bold"/>
              </a:rPr>
              <a:t> e </a:t>
            </a:r>
            <a:r>
              <a:rPr lang="en-US" sz="1494" dirty="0" err="1">
                <a:solidFill>
                  <a:srgbClr val="000000"/>
                </a:solidFill>
                <a:latin typeface="Alegreya Sans SC Bold"/>
              </a:rPr>
              <a:t>na</a:t>
            </a:r>
            <a:r>
              <a:rPr lang="en-US" sz="1494" dirty="0">
                <a:solidFill>
                  <a:srgbClr val="000000"/>
                </a:solidFill>
                <a:latin typeface="Alegreya Sans SC Bold"/>
              </a:rPr>
              <a:t> </a:t>
            </a:r>
            <a:r>
              <a:rPr lang="en-US" sz="1494" dirty="0" err="1">
                <a:solidFill>
                  <a:srgbClr val="000000"/>
                </a:solidFill>
                <a:latin typeface="Alegreya Sans SC Bold"/>
              </a:rPr>
              <a:t>educação</a:t>
            </a:r>
            <a:r>
              <a:rPr lang="en-US" sz="1494" dirty="0">
                <a:solidFill>
                  <a:srgbClr val="000000"/>
                </a:solidFill>
                <a:latin typeface="Alegreya Sans SC Bold"/>
              </a:rPr>
              <a:t> </a:t>
            </a:r>
            <a:r>
              <a:rPr lang="en-US" sz="1494" dirty="0" err="1">
                <a:solidFill>
                  <a:srgbClr val="000000"/>
                </a:solidFill>
                <a:latin typeface="Alegreya Sans SC Bold"/>
              </a:rPr>
              <a:t>brasileira</a:t>
            </a:r>
            <a:r>
              <a:rPr lang="en-US" sz="1494" dirty="0">
                <a:solidFill>
                  <a:srgbClr val="000000"/>
                </a:solidFill>
                <a:latin typeface="Alegreya Sans SC Bold"/>
              </a:rPr>
              <a:t>. Educ. rev.,  Curitiba ,  n. 12, p. 153-165,  Dec.  1996 .   </a:t>
            </a:r>
          </a:p>
        </p:txBody>
      </p:sp>
      <p:sp>
        <p:nvSpPr>
          <p:cNvPr id="15" name="TextBox 15"/>
          <p:cNvSpPr txBox="1"/>
          <p:nvPr/>
        </p:nvSpPr>
        <p:spPr>
          <a:xfrm>
            <a:off x="9841145" y="4540029"/>
            <a:ext cx="827396" cy="320601"/>
          </a:xfrm>
          <a:prstGeom prst="rect">
            <a:avLst/>
          </a:prstGeom>
        </p:spPr>
        <p:txBody>
          <a:bodyPr wrap="square" lIns="0" tIns="0" rIns="0" bIns="0" rtlCol="0" anchor="t">
            <a:spAutoFit/>
          </a:bodyPr>
          <a:lstStyle/>
          <a:p>
            <a:pPr algn="ctr">
              <a:lnSpc>
                <a:spcPts val="2520"/>
              </a:lnSpc>
            </a:pPr>
            <a:r>
              <a:rPr lang="en-US" sz="1800" dirty="0" smtClean="0">
                <a:solidFill>
                  <a:srgbClr val="100F0D"/>
                </a:solidFill>
                <a:latin typeface="Alegreya Sans SC Bold"/>
              </a:rPr>
              <a:t>Fuente</a:t>
            </a:r>
            <a:r>
              <a:rPr lang="en-US" sz="1800" dirty="0">
                <a:solidFill>
                  <a:srgbClr val="100F0D"/>
                </a:solidFill>
                <a:latin typeface="Alegreya Sans SC Bold"/>
              </a:rPr>
              <a:t>:</a:t>
            </a:r>
          </a:p>
        </p:txBody>
      </p:sp>
      <p:sp>
        <p:nvSpPr>
          <p:cNvPr id="16" name="TextBox 16"/>
          <p:cNvSpPr txBox="1"/>
          <p:nvPr/>
        </p:nvSpPr>
        <p:spPr>
          <a:xfrm>
            <a:off x="9457766" y="7538422"/>
            <a:ext cx="5352388" cy="1298497"/>
          </a:xfrm>
          <a:prstGeom prst="rect">
            <a:avLst/>
          </a:prstGeom>
        </p:spPr>
        <p:txBody>
          <a:bodyPr lIns="0" tIns="0" rIns="0" bIns="0" rtlCol="0" anchor="t">
            <a:spAutoFit/>
          </a:bodyPr>
          <a:lstStyle/>
          <a:p>
            <a:pPr algn="ctr">
              <a:lnSpc>
                <a:spcPts val="3359"/>
              </a:lnSpc>
            </a:pPr>
            <a:r>
              <a:rPr lang="en-US" sz="2800" spc="206" dirty="0" smtClean="0">
                <a:solidFill>
                  <a:srgbClr val="FFFFFF"/>
                </a:solidFill>
                <a:latin typeface="Cooper Hewitt"/>
              </a:rPr>
              <a:t>Darwin </a:t>
            </a:r>
            <a:r>
              <a:rPr lang="en-US" sz="2800" spc="206" dirty="0" err="1" smtClean="0">
                <a:solidFill>
                  <a:srgbClr val="FFFFFF"/>
                </a:solidFill>
                <a:latin typeface="Cooper Hewitt"/>
              </a:rPr>
              <a:t>aplicó</a:t>
            </a:r>
            <a:r>
              <a:rPr lang="en-US" sz="2800" spc="206" dirty="0" smtClean="0">
                <a:solidFill>
                  <a:srgbClr val="FFFFFF"/>
                </a:solidFill>
                <a:latin typeface="Cooper Hewitt"/>
              </a:rPr>
              <a:t> la </a:t>
            </a:r>
            <a:r>
              <a:rPr lang="en-US" sz="2800" spc="206" dirty="0" err="1" smtClean="0">
                <a:solidFill>
                  <a:srgbClr val="FFFFFF"/>
                </a:solidFill>
                <a:latin typeface="Cooper Hewitt"/>
              </a:rPr>
              <a:t>doctrina</a:t>
            </a:r>
            <a:r>
              <a:rPr lang="en-US" sz="2800" spc="206" dirty="0" smtClean="0">
                <a:solidFill>
                  <a:srgbClr val="FFFFFF"/>
                </a:solidFill>
                <a:latin typeface="Cooper Hewitt"/>
              </a:rPr>
              <a:t> de </a:t>
            </a:r>
            <a:r>
              <a:rPr lang="en-US" sz="2800" spc="206" dirty="0">
                <a:solidFill>
                  <a:srgbClr val="FFFFFF"/>
                </a:solidFill>
                <a:latin typeface="Cooper Hewitt"/>
              </a:rPr>
              <a:t>M</a:t>
            </a:r>
            <a:r>
              <a:rPr lang="en-US" sz="2800" spc="206" dirty="0" smtClean="0">
                <a:solidFill>
                  <a:srgbClr val="FFFFFF"/>
                </a:solidFill>
                <a:latin typeface="Cooper Hewitt"/>
              </a:rPr>
              <a:t>althus al </a:t>
            </a:r>
            <a:r>
              <a:rPr lang="en-US" sz="2800" spc="206" dirty="0" err="1" smtClean="0">
                <a:solidFill>
                  <a:srgbClr val="FFFFFF"/>
                </a:solidFill>
                <a:latin typeface="Cooper Hewitt"/>
              </a:rPr>
              <a:t>reino</a:t>
            </a:r>
            <a:r>
              <a:rPr lang="en-US" sz="2800" spc="206" dirty="0" smtClean="0">
                <a:solidFill>
                  <a:srgbClr val="FFFFFF"/>
                </a:solidFill>
                <a:latin typeface="Cooper Hewitt"/>
              </a:rPr>
              <a:t> animal y vegetal.</a:t>
            </a:r>
            <a:endParaRPr lang="en-US" sz="2800" spc="206" dirty="0">
              <a:solidFill>
                <a:srgbClr val="FFFFFF"/>
              </a:solidFill>
              <a:latin typeface="Cooper Hewit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1103</Words>
  <Application>Microsoft Office PowerPoint</Application>
  <PresentationFormat>Personalizar</PresentationFormat>
  <Paragraphs>94</Paragraphs>
  <Slides>17</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17</vt:i4>
      </vt:variant>
    </vt:vector>
  </HeadingPairs>
  <TitlesOfParts>
    <vt:vector size="29" baseType="lpstr">
      <vt:lpstr>Alegreya Sans SC Bold Italics</vt:lpstr>
      <vt:lpstr>Fredoka One</vt:lpstr>
      <vt:lpstr>Alef</vt:lpstr>
      <vt:lpstr>Quicksand Bold Italics</vt:lpstr>
      <vt:lpstr>Calibri</vt:lpstr>
      <vt:lpstr>Alegreya Sans SC Bold</vt:lpstr>
      <vt:lpstr>Cooper Hewitt</vt:lpstr>
      <vt:lpstr>Gagalin</vt:lpstr>
      <vt:lpstr>Ubuntu</vt:lpstr>
      <vt:lpstr>Arial</vt:lpstr>
      <vt:lpstr>Quicksand 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aula_seleção natural</dc:title>
  <dc:creator>admin</dc:creator>
  <cp:lastModifiedBy>admin</cp:lastModifiedBy>
  <cp:revision>27</cp:revision>
  <dcterms:created xsi:type="dcterms:W3CDTF">2006-08-16T00:00:00Z</dcterms:created>
  <dcterms:modified xsi:type="dcterms:W3CDTF">2020-06-01T23:48:11Z</dcterms:modified>
  <dc:identifier>DAD8L1rVjCM</dc:identifier>
</cp:coreProperties>
</file>