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Alef" panose="020B0604020202020204" charset="-79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oper Hewitt Bold" panose="020B0604020202020204" charset="0"/>
      <p:regular r:id="rId24"/>
    </p:embeddedFont>
    <p:embeddedFont>
      <p:font typeface="Alef Bold" panose="020B0604020202020204" charset="-79"/>
      <p:regular r:id="rId25"/>
    </p:embeddedFont>
    <p:embeddedFont>
      <p:font typeface="Adventure" panose="020B0604020202020204" charset="0"/>
      <p:regular r:id="rId26"/>
    </p:embeddedFont>
    <p:embeddedFont>
      <p:font typeface="Alegreya Sans SC Bold" panose="020B0604020202020204" charset="0"/>
      <p:regular r:id="rId27"/>
    </p:embeddedFont>
    <p:embeddedFont>
      <p:font typeface="Gagalin" panose="020B0604020202020204" charset="0"/>
      <p:regular r:id="rId28"/>
    </p:embeddedFont>
    <p:embeddedFont>
      <p:font typeface="Cooper Hewitt" panose="020B0604020202020204" charset="0"/>
      <p:regular r:id="rId29"/>
    </p:embeddedFont>
    <p:embeddedFont>
      <p:font typeface="Lovely Crafter Demo Version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67361" y="32159"/>
            <a:ext cx="15515815" cy="103438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1695214">
            <a:off x="2599700" y="541248"/>
            <a:ext cx="10835989" cy="10818652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C9E265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-2643187" y="2643187"/>
            <a:ext cx="10364788" cy="5078413"/>
            <a:chOff x="0" y="0"/>
            <a:chExt cx="1913890" cy="9377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937745"/>
            </a:xfrm>
            <a:custGeom>
              <a:avLst/>
              <a:gdLst/>
              <a:ahLst/>
              <a:cxnLst/>
              <a:rect l="l" t="t" r="r" b="b"/>
              <a:pathLst>
                <a:path w="1913890" h="937745">
                  <a:moveTo>
                    <a:pt x="0" y="0"/>
                  </a:moveTo>
                  <a:lnTo>
                    <a:pt x="1913890" y="0"/>
                  </a:lnTo>
                  <a:lnTo>
                    <a:pt x="1913890" y="937745"/>
                  </a:lnTo>
                  <a:lnTo>
                    <a:pt x="0" y="937745"/>
                  </a:lnTo>
                  <a:close/>
                </a:path>
              </a:pathLst>
            </a:custGeom>
            <a:solidFill>
              <a:srgbClr val="C9E26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1998998"/>
            <a:ext cx="4962210" cy="178432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0396" y="6491926"/>
            <a:ext cx="8201392" cy="3344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90"/>
              </a:lnSpc>
            </a:pPr>
            <a:r>
              <a:rPr lang="en-US" sz="7228">
                <a:solidFill>
                  <a:srgbClr val="FEFFFC"/>
                </a:solidFill>
                <a:latin typeface="Fredoka One Bold"/>
              </a:rPr>
              <a:t>ESTRUCTURA</a:t>
            </a:r>
          </a:p>
          <a:p>
            <a:pPr algn="ctr">
              <a:lnSpc>
                <a:spcPts val="8890"/>
              </a:lnSpc>
            </a:pPr>
            <a:r>
              <a:rPr lang="en-US" sz="7228">
                <a:solidFill>
                  <a:srgbClr val="FEFFFC"/>
                </a:solidFill>
                <a:latin typeface="Fredoka One Bold"/>
              </a:rPr>
              <a:t>DE ADN</a:t>
            </a:r>
          </a:p>
          <a:p>
            <a:pPr algn="ctr">
              <a:lnSpc>
                <a:spcPts val="8890"/>
              </a:lnSpc>
            </a:pPr>
            <a:endParaRPr lang="en-US" sz="7228">
              <a:solidFill>
                <a:srgbClr val="FEFFFC"/>
              </a:solidFill>
              <a:latin typeface="Fredoka One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4351706"/>
            <a:ext cx="411480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9728">
            <a:off x="931519" y="-758925"/>
            <a:ext cx="5994674" cy="59946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116625" y="1208597"/>
            <a:ext cx="10762459" cy="8315622"/>
            <a:chOff x="0" y="0"/>
            <a:chExt cx="3640634" cy="28129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40634" cy="2812939"/>
            </a:xfrm>
            <a:custGeom>
              <a:avLst/>
              <a:gdLst/>
              <a:ahLst/>
              <a:cxnLst/>
              <a:rect l="l" t="t" r="r" b="b"/>
              <a:pathLst>
                <a:path w="3640634" h="2812939">
                  <a:moveTo>
                    <a:pt x="0" y="0"/>
                  </a:moveTo>
                  <a:lnTo>
                    <a:pt x="3640634" y="0"/>
                  </a:lnTo>
                  <a:lnTo>
                    <a:pt x="3640634" y="2812939"/>
                  </a:lnTo>
                  <a:lnTo>
                    <a:pt x="0" y="2812939"/>
                  </a:lnTo>
                  <a:close/>
                </a:path>
              </a:pathLst>
            </a:custGeom>
            <a:solidFill>
              <a:srgbClr val="FFF4E7">
                <a:alpha val="63921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201888" y="1122872"/>
            <a:ext cx="3756033" cy="148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2"/>
              </a:lnSpc>
            </a:pPr>
            <a:r>
              <a:rPr lang="en-US" sz="4294">
                <a:solidFill>
                  <a:srgbClr val="000000"/>
                </a:solidFill>
                <a:latin typeface="Gagalin"/>
              </a:rPr>
              <a:t>Enfoquémonos en el DNA!!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92226" y="1764397"/>
            <a:ext cx="9551221" cy="707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F0E0C"/>
                </a:solidFill>
                <a:latin typeface="Alegreya Sans SC Bold"/>
              </a:rPr>
              <a:t>La secuencia de las bases nitrogenadas del ADN (CGAT) tiene información almacenada en el llamado "Código Genético".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0F0E0C"/>
              </a:solidFill>
              <a:latin typeface="Alegreya Sans SC Bold"/>
            </a:endParaR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F0E0C"/>
                </a:solidFill>
                <a:latin typeface="Alegreya Sans SC Bold"/>
              </a:rPr>
              <a:t>Todo nuestro código genético, es decir, toda nuestra secuencia de bases (genoma) se divide en porciones más pequeñas, llamadas genes.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0F0E0C"/>
              </a:solidFill>
              <a:latin typeface="Alegreya Sans SC Bold"/>
            </a:endParaR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F0E0C"/>
                </a:solidFill>
                <a:latin typeface="Alegreya Sans SC Bold"/>
              </a:rPr>
              <a:t>Cada gen es responsable de una característica de su cuerpo, es decir, su composición genética.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0F0E0C"/>
              </a:solidFill>
              <a:latin typeface="Alegreya Sans SC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0442" y="428328"/>
            <a:ext cx="2839212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0442" y="5320388"/>
            <a:ext cx="4550445" cy="4550445"/>
            <a:chOff x="0" y="0"/>
            <a:chExt cx="6238240" cy="6238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38240" cy="6238240"/>
            </a:xfrm>
            <a:custGeom>
              <a:avLst/>
              <a:gdLst/>
              <a:ahLst/>
              <a:cxnLst/>
              <a:rect l="l" t="t" r="r" b="b"/>
              <a:pathLst>
                <a:path w="6238240" h="6238240">
                  <a:moveTo>
                    <a:pt x="3119120" y="0"/>
                  </a:moveTo>
                  <a:lnTo>
                    <a:pt x="0" y="0"/>
                  </a:lnTo>
                  <a:lnTo>
                    <a:pt x="0" y="4787900"/>
                  </a:lnTo>
                  <a:lnTo>
                    <a:pt x="3119120" y="6238240"/>
                  </a:lnTo>
                  <a:lnTo>
                    <a:pt x="6238240" y="4787900"/>
                  </a:lnTo>
                  <a:lnTo>
                    <a:pt x="6238240" y="0"/>
                  </a:lnTo>
                  <a:lnTo>
                    <a:pt x="311912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301732" y="1662070"/>
            <a:ext cx="4669918" cy="565415"/>
            <a:chOff x="0" y="0"/>
            <a:chExt cx="1913890" cy="2317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231726"/>
            </a:xfrm>
            <a:custGeom>
              <a:avLst/>
              <a:gdLst/>
              <a:ahLst/>
              <a:cxnLst/>
              <a:rect l="l" t="t" r="r" b="b"/>
              <a:pathLst>
                <a:path w="1913890" h="231726">
                  <a:moveTo>
                    <a:pt x="0" y="0"/>
                  </a:moveTo>
                  <a:lnTo>
                    <a:pt x="1913890" y="0"/>
                  </a:lnTo>
                  <a:lnTo>
                    <a:pt x="1913890" y="231726"/>
                  </a:lnTo>
                  <a:lnTo>
                    <a:pt x="0" y="231726"/>
                  </a:lnTo>
                  <a:close/>
                </a:path>
              </a:pathLst>
            </a:custGeom>
            <a:solidFill>
              <a:srgbClr val="FDE3B2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11445833" y="2485728"/>
            <a:ext cx="1894937" cy="189493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758389" y="1726050"/>
            <a:ext cx="1393732" cy="533076"/>
            <a:chOff x="0" y="0"/>
            <a:chExt cx="1913890" cy="7320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732027"/>
            </a:xfrm>
            <a:custGeom>
              <a:avLst/>
              <a:gdLst/>
              <a:ahLst/>
              <a:cxnLst/>
              <a:rect l="l" t="t" r="r" b="b"/>
              <a:pathLst>
                <a:path w="1913890" h="732027">
                  <a:moveTo>
                    <a:pt x="0" y="0"/>
                  </a:moveTo>
                  <a:lnTo>
                    <a:pt x="1913890" y="0"/>
                  </a:lnTo>
                  <a:lnTo>
                    <a:pt x="1913890" y="732027"/>
                  </a:lnTo>
                  <a:lnTo>
                    <a:pt x="0" y="73202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696435" y="1028700"/>
            <a:ext cx="1393732" cy="533076"/>
            <a:chOff x="0" y="0"/>
            <a:chExt cx="1913890" cy="7320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732027"/>
            </a:xfrm>
            <a:custGeom>
              <a:avLst/>
              <a:gdLst/>
              <a:ahLst/>
              <a:cxnLst/>
              <a:rect l="l" t="t" r="r" b="b"/>
              <a:pathLst>
                <a:path w="1913890" h="732027">
                  <a:moveTo>
                    <a:pt x="0" y="0"/>
                  </a:moveTo>
                  <a:lnTo>
                    <a:pt x="1913890" y="0"/>
                  </a:lnTo>
                  <a:lnTo>
                    <a:pt x="1913890" y="732027"/>
                  </a:lnTo>
                  <a:lnTo>
                    <a:pt x="0" y="73202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36691" y="5352865"/>
            <a:ext cx="4934135" cy="4934135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8520252" y="4543128"/>
            <a:ext cx="7746099" cy="1249324"/>
            <a:chOff x="0" y="0"/>
            <a:chExt cx="2620285" cy="4226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20285" cy="422611"/>
            </a:xfrm>
            <a:custGeom>
              <a:avLst/>
              <a:gdLst/>
              <a:ahLst/>
              <a:cxnLst/>
              <a:rect l="l" t="t" r="r" b="b"/>
              <a:pathLst>
                <a:path w="2620285" h="422611">
                  <a:moveTo>
                    <a:pt x="0" y="0"/>
                  </a:moveTo>
                  <a:lnTo>
                    <a:pt x="2620285" y="0"/>
                  </a:lnTo>
                  <a:lnTo>
                    <a:pt x="2620285" y="422611"/>
                  </a:lnTo>
                  <a:lnTo>
                    <a:pt x="0" y="422611"/>
                  </a:lnTo>
                  <a:close/>
                </a:path>
              </a:pathLst>
            </a:custGeom>
            <a:solidFill>
              <a:srgbClr val="F26579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847937" y="5279981"/>
            <a:ext cx="3921323" cy="4153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EFFFC"/>
                </a:solidFill>
                <a:latin typeface="Alegreya Sans SC Bold"/>
              </a:rPr>
              <a:t>La hemoglobina es una proteína que tiene una función respiratoria. Se sienta dentro de las células sanguíneas, los glóbulos rojos. Su función es llevar la molécula de gas oxígeno a las células en los tejidos.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868293" y="5792452"/>
            <a:ext cx="4114800" cy="41148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8868293" y="4588670"/>
            <a:ext cx="7050016" cy="109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EFFFC"/>
                </a:solidFill>
                <a:latin typeface="Gagalin"/>
              </a:rPr>
              <a:t>la información se transcribe y se lleva al sitio de síntesis de proteínas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54346" y="1868578"/>
            <a:ext cx="2839212" cy="145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4AAD"/>
                </a:solidFill>
                <a:latin typeface="Gagalin"/>
              </a:rPr>
              <a:t>tomemos el ejemplo...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58719" y="1592700"/>
            <a:ext cx="8900581" cy="6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8"/>
              </a:lnSpc>
            </a:pPr>
            <a:r>
              <a:rPr lang="en-US" sz="3313">
                <a:solidFill>
                  <a:srgbClr val="000000"/>
                </a:solidFill>
                <a:latin typeface="Alegreya Sans SC Bold"/>
              </a:rPr>
              <a:t>ATGCCGAA</a:t>
            </a:r>
            <a:r>
              <a:rPr lang="en-US" sz="3313">
                <a:solidFill>
                  <a:srgbClr val="FF0D0D"/>
                </a:solidFill>
                <a:latin typeface="Alegreya Sans SC Bold"/>
              </a:rPr>
              <a:t>ATTTGCGTACGGCTTAAAAC</a:t>
            </a:r>
            <a:r>
              <a:rPr lang="en-US" sz="3313">
                <a:solidFill>
                  <a:srgbClr val="000000"/>
                </a:solidFill>
                <a:latin typeface="Alegreya Sans SC Bold"/>
              </a:rPr>
              <a:t>GCAAATTTGC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865376" y="1625266"/>
            <a:ext cx="3179757" cy="61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Alegreya Sans SC Bold"/>
              </a:rPr>
              <a:t>ADN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923749" y="931066"/>
            <a:ext cx="939105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EFFFC"/>
                </a:solidFill>
                <a:latin typeface="Alegreya Sans SC Bold"/>
              </a:rPr>
              <a:t>GENE</a:t>
            </a:r>
          </a:p>
        </p:txBody>
      </p:sp>
      <p:sp>
        <p:nvSpPr>
          <p:cNvPr id="22" name="TextBox 22"/>
          <p:cNvSpPr txBox="1"/>
          <p:nvPr/>
        </p:nvSpPr>
        <p:spPr>
          <a:xfrm rot="684333">
            <a:off x="9220814" y="7774352"/>
            <a:ext cx="3179757" cy="71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agalin"/>
              </a:rPr>
              <a:t>tradución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9349" y="163820"/>
            <a:ext cx="4747879" cy="10007941"/>
            <a:chOff x="0" y="0"/>
            <a:chExt cx="6238240" cy="131494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8240" cy="13149436"/>
            </a:xfrm>
            <a:custGeom>
              <a:avLst/>
              <a:gdLst/>
              <a:ahLst/>
              <a:cxnLst/>
              <a:rect l="l" t="t" r="r" b="b"/>
              <a:pathLst>
                <a:path w="6238240" h="13149436">
                  <a:moveTo>
                    <a:pt x="3119120" y="0"/>
                  </a:moveTo>
                  <a:lnTo>
                    <a:pt x="0" y="0"/>
                  </a:lnTo>
                  <a:lnTo>
                    <a:pt x="0" y="11699096"/>
                  </a:lnTo>
                  <a:lnTo>
                    <a:pt x="3119120" y="13149436"/>
                  </a:lnTo>
                  <a:lnTo>
                    <a:pt x="6238240" y="11699096"/>
                  </a:lnTo>
                  <a:lnTo>
                    <a:pt x="6238240" y="0"/>
                  </a:lnTo>
                  <a:lnTo>
                    <a:pt x="311912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301732" y="1662070"/>
            <a:ext cx="4669918" cy="565415"/>
            <a:chOff x="0" y="0"/>
            <a:chExt cx="1913890" cy="231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231726"/>
            </a:xfrm>
            <a:custGeom>
              <a:avLst/>
              <a:gdLst/>
              <a:ahLst/>
              <a:cxnLst/>
              <a:rect l="l" t="t" r="r" b="b"/>
              <a:pathLst>
                <a:path w="1913890" h="231726">
                  <a:moveTo>
                    <a:pt x="0" y="0"/>
                  </a:moveTo>
                  <a:lnTo>
                    <a:pt x="1913890" y="0"/>
                  </a:lnTo>
                  <a:lnTo>
                    <a:pt x="1913890" y="231726"/>
                  </a:lnTo>
                  <a:lnTo>
                    <a:pt x="0" y="231726"/>
                  </a:lnTo>
                  <a:close/>
                </a:path>
              </a:pathLst>
            </a:custGeom>
            <a:solidFill>
              <a:srgbClr val="FDE3B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1445833" y="2485728"/>
            <a:ext cx="1894937" cy="189493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758389" y="1726050"/>
            <a:ext cx="1393732" cy="533076"/>
            <a:chOff x="0" y="0"/>
            <a:chExt cx="1913890" cy="73202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732027"/>
            </a:xfrm>
            <a:custGeom>
              <a:avLst/>
              <a:gdLst/>
              <a:ahLst/>
              <a:cxnLst/>
              <a:rect l="l" t="t" r="r" b="b"/>
              <a:pathLst>
                <a:path w="1913890" h="732027">
                  <a:moveTo>
                    <a:pt x="0" y="0"/>
                  </a:moveTo>
                  <a:lnTo>
                    <a:pt x="1913890" y="0"/>
                  </a:lnTo>
                  <a:lnTo>
                    <a:pt x="1913890" y="732027"/>
                  </a:lnTo>
                  <a:lnTo>
                    <a:pt x="0" y="73202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696435" y="1028700"/>
            <a:ext cx="1393732" cy="533076"/>
            <a:chOff x="0" y="0"/>
            <a:chExt cx="1913890" cy="7320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732027"/>
            </a:xfrm>
            <a:custGeom>
              <a:avLst/>
              <a:gdLst/>
              <a:ahLst/>
              <a:cxnLst/>
              <a:rect l="l" t="t" r="r" b="b"/>
              <a:pathLst>
                <a:path w="1913890" h="732027">
                  <a:moveTo>
                    <a:pt x="0" y="0"/>
                  </a:moveTo>
                  <a:lnTo>
                    <a:pt x="1913890" y="0"/>
                  </a:lnTo>
                  <a:lnTo>
                    <a:pt x="1913890" y="732027"/>
                  </a:lnTo>
                  <a:lnTo>
                    <a:pt x="0" y="73202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36691" y="5352865"/>
            <a:ext cx="4934135" cy="493413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8520252" y="4543128"/>
            <a:ext cx="7746099" cy="1249324"/>
            <a:chOff x="0" y="0"/>
            <a:chExt cx="2620285" cy="4226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20285" cy="422611"/>
            </a:xfrm>
            <a:custGeom>
              <a:avLst/>
              <a:gdLst/>
              <a:ahLst/>
              <a:cxnLst/>
              <a:rect l="l" t="t" r="r" b="b"/>
              <a:pathLst>
                <a:path w="2620285" h="422611">
                  <a:moveTo>
                    <a:pt x="0" y="0"/>
                  </a:moveTo>
                  <a:lnTo>
                    <a:pt x="2620285" y="0"/>
                  </a:lnTo>
                  <a:lnTo>
                    <a:pt x="2620285" y="422611"/>
                  </a:lnTo>
                  <a:lnTo>
                    <a:pt x="0" y="422611"/>
                  </a:lnTo>
                  <a:close/>
                </a:path>
              </a:pathLst>
            </a:custGeom>
            <a:solidFill>
              <a:srgbClr val="F26579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68293" y="5792452"/>
            <a:ext cx="4114800" cy="4114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868293" y="4588670"/>
            <a:ext cx="7050016" cy="109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EFFFC"/>
                </a:solidFill>
                <a:latin typeface="Gagalin"/>
              </a:rPr>
              <a:t>la información se transcribe y se lleva al sitio de síntesis de proteínas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58719" y="1592700"/>
            <a:ext cx="8900581" cy="6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8"/>
              </a:lnSpc>
            </a:pPr>
            <a:r>
              <a:rPr lang="en-US" sz="3313">
                <a:solidFill>
                  <a:srgbClr val="000000"/>
                </a:solidFill>
                <a:latin typeface="Alegreya Sans SC Bold"/>
              </a:rPr>
              <a:t>ATGCCGAA</a:t>
            </a:r>
            <a:r>
              <a:rPr lang="en-US" sz="3313">
                <a:solidFill>
                  <a:srgbClr val="FF0D0D"/>
                </a:solidFill>
                <a:latin typeface="Alegreya Sans SC Bold"/>
              </a:rPr>
              <a:t>ATTTGCGTACGGCTTAAAAC</a:t>
            </a:r>
            <a:r>
              <a:rPr lang="en-US" sz="3313">
                <a:solidFill>
                  <a:srgbClr val="000000"/>
                </a:solidFill>
                <a:latin typeface="Alegreya Sans SC Bold"/>
              </a:rPr>
              <a:t>GCAAATTTGC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65376" y="1625266"/>
            <a:ext cx="3179757" cy="61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Alegreya Sans SC Bold"/>
              </a:rPr>
              <a:t>ADN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23749" y="931066"/>
            <a:ext cx="939105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EFFFC"/>
                </a:solidFill>
                <a:latin typeface="Alegreya Sans SC Bold"/>
              </a:rPr>
              <a:t>GENE</a:t>
            </a:r>
          </a:p>
        </p:txBody>
      </p:sp>
      <p:sp>
        <p:nvSpPr>
          <p:cNvPr id="19" name="TextBox 19"/>
          <p:cNvSpPr txBox="1"/>
          <p:nvPr/>
        </p:nvSpPr>
        <p:spPr>
          <a:xfrm rot="684333">
            <a:off x="9220814" y="7774352"/>
            <a:ext cx="3179757" cy="71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Gagalin"/>
              </a:rPr>
              <a:t>tradución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76319" y="282346"/>
            <a:ext cx="2373940" cy="101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1"/>
              </a:lnSpc>
            </a:pPr>
            <a:r>
              <a:rPr lang="en-US" sz="2765">
                <a:solidFill>
                  <a:srgbClr val="FFCEB6"/>
                </a:solidFill>
                <a:latin typeface="Alegreya Sans SC Bold"/>
              </a:rPr>
              <a:t>¿Quién hace la transcripción?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41246" y="1095213"/>
            <a:ext cx="2409012" cy="167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69"/>
              </a:lnSpc>
            </a:pPr>
            <a:r>
              <a:rPr lang="en-US" sz="9692">
                <a:solidFill>
                  <a:srgbClr val="FFFFFF"/>
                </a:solidFill>
                <a:latin typeface="Lovely Crafter Demo Version"/>
              </a:rPr>
              <a:t>ARNm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7000" y="2751207"/>
            <a:ext cx="3617504" cy="128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EFFFC"/>
                </a:solidFill>
                <a:latin typeface="Alegreya Sans SC Bold"/>
              </a:rPr>
              <a:t>El ARNm transcribe la información necesaria para la producción de la proteína que está en el código genético.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58782" y="4794031"/>
            <a:ext cx="2373940" cy="101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1"/>
              </a:lnSpc>
            </a:pPr>
            <a:r>
              <a:rPr lang="en-US" sz="2765">
                <a:solidFill>
                  <a:srgbClr val="FFCEB6"/>
                </a:solidFill>
                <a:latin typeface="Alegreya Sans SC Bold"/>
              </a:rPr>
              <a:t>¿Quién hace la tradución?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75280" y="5606898"/>
            <a:ext cx="2140944" cy="167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69"/>
              </a:lnSpc>
            </a:pPr>
            <a:r>
              <a:rPr lang="en-US" sz="9692">
                <a:solidFill>
                  <a:srgbClr val="FFFFFF"/>
                </a:solidFill>
                <a:latin typeface="Lovely Crafter Demo Version"/>
              </a:rPr>
              <a:t>ARNt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54537" y="7465555"/>
            <a:ext cx="3617504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EFFFC"/>
                </a:solidFill>
                <a:latin typeface="Alegreya Sans SC Bold"/>
              </a:rPr>
              <a:t>El ARNt traduce la información, organizando los aminoácidos en la molécula de proteína.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0167" y="522997"/>
            <a:ext cx="8653833" cy="1699298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2423497"/>
            <a:ext cx="6996747" cy="6834803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22" t="-19796" r="-66" b="-1675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045696" y="522997"/>
            <a:ext cx="7835795" cy="9232112"/>
            <a:chOff x="0" y="0"/>
            <a:chExt cx="2021650" cy="23819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1649" cy="2381902"/>
            </a:xfrm>
            <a:custGeom>
              <a:avLst/>
              <a:gdLst/>
              <a:ahLst/>
              <a:cxnLst/>
              <a:rect l="l" t="t" r="r" b="b"/>
              <a:pathLst>
                <a:path w="2021649" h="2381902">
                  <a:moveTo>
                    <a:pt x="0" y="0"/>
                  </a:moveTo>
                  <a:lnTo>
                    <a:pt x="2021649" y="0"/>
                  </a:lnTo>
                  <a:lnTo>
                    <a:pt x="2021649" y="2381902"/>
                  </a:lnTo>
                  <a:lnTo>
                    <a:pt x="0" y="2381902"/>
                  </a:lnTo>
                  <a:close/>
                </a:path>
              </a:pathLst>
            </a:custGeom>
            <a:solidFill>
              <a:srgbClr val="326CBD">
                <a:alpha val="68627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697348" y="710390"/>
            <a:ext cx="6027902" cy="79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legreya Sans SC Bold"/>
              </a:rPr>
              <a:t>Para comprender mejor 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68273" y="758015"/>
            <a:ext cx="7190640" cy="8660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7"/>
              </a:lnSpc>
            </a:pPr>
            <a:r>
              <a:rPr lang="en-US" sz="2740">
                <a:solidFill>
                  <a:srgbClr val="000000"/>
                </a:solidFill>
                <a:latin typeface="Alegreya Sans SC Bold"/>
              </a:rPr>
              <a:t>Imagine que usted es el </a:t>
            </a:r>
            <a:r>
              <a:rPr lang="en-US" sz="2740">
                <a:solidFill>
                  <a:srgbClr val="FFFFFF"/>
                </a:solidFill>
                <a:latin typeface="Alegreya Sans SC Bold"/>
              </a:rPr>
              <a:t>Rey de Brasil</a:t>
            </a:r>
            <a:r>
              <a:rPr lang="en-US" sz="2740">
                <a:solidFill>
                  <a:srgbClr val="000000"/>
                </a:solidFill>
                <a:latin typeface="Alegreya Sans SC Bold"/>
              </a:rPr>
              <a:t> y necesita enviar un mensaje al Rey de los Estados Unidos para hacer una vacuna y proteger a las personas contra el coronavirus.</a:t>
            </a:r>
          </a:p>
          <a:p>
            <a:pPr>
              <a:lnSpc>
                <a:spcPts val="3837"/>
              </a:lnSpc>
            </a:pPr>
            <a:r>
              <a:rPr lang="en-US" sz="2740">
                <a:solidFill>
                  <a:srgbClr val="FFFFFF"/>
                </a:solidFill>
                <a:latin typeface="Alegreya Sans SC Bold"/>
              </a:rPr>
              <a:t>El rey llama a su asistente y dictas el mensaje que enviará Paloma al Rey de los Estados Unidos.</a:t>
            </a:r>
          </a:p>
          <a:p>
            <a:pPr>
              <a:lnSpc>
                <a:spcPts val="3837"/>
              </a:lnSpc>
            </a:pPr>
            <a:r>
              <a:rPr lang="en-US" sz="2740">
                <a:solidFill>
                  <a:srgbClr val="000000"/>
                </a:solidFill>
                <a:latin typeface="Alegreya Sans SC Bold"/>
              </a:rPr>
              <a:t>Su ayudante, luego </a:t>
            </a:r>
            <a:r>
              <a:rPr lang="en-US" sz="2740">
                <a:solidFill>
                  <a:srgbClr val="FFFFFF"/>
                </a:solidFill>
                <a:latin typeface="Alegreya Sans SC Bold"/>
              </a:rPr>
              <a:t>TRANSCRIBA</a:t>
            </a:r>
            <a:r>
              <a:rPr lang="en-US" sz="2740">
                <a:solidFill>
                  <a:srgbClr val="000000"/>
                </a:solidFill>
                <a:latin typeface="Alegreya Sans SC Bold"/>
              </a:rPr>
              <a:t> el mensaje que está hablando en portugués.</a:t>
            </a:r>
          </a:p>
          <a:p>
            <a:pPr>
              <a:lnSpc>
                <a:spcPts val="3837"/>
              </a:lnSpc>
            </a:pPr>
            <a:endParaRPr lang="en-US" sz="2740">
              <a:solidFill>
                <a:srgbClr val="000000"/>
              </a:solidFill>
              <a:latin typeface="Alegreya Sans SC Bold"/>
            </a:endParaRPr>
          </a:p>
          <a:p>
            <a:pPr>
              <a:lnSpc>
                <a:spcPts val="3837"/>
              </a:lnSpc>
            </a:pPr>
            <a:r>
              <a:rPr lang="en-US" sz="2740">
                <a:solidFill>
                  <a:srgbClr val="000000"/>
                </a:solidFill>
                <a:latin typeface="Alegreya Sans SC Bold"/>
              </a:rPr>
              <a:t>El mensaje se envía a los Estados Unidos, pero ahora tenemos un problema ... el mensaje está en portugués y el rey estadounidense habla inglés.</a:t>
            </a:r>
          </a:p>
          <a:p>
            <a:pPr>
              <a:lnSpc>
                <a:spcPts val="3837"/>
              </a:lnSpc>
            </a:pPr>
            <a:r>
              <a:rPr lang="en-US" sz="2740">
                <a:solidFill>
                  <a:srgbClr val="000000"/>
                </a:solidFill>
                <a:latin typeface="Alegreya Sans SC Bold"/>
              </a:rPr>
              <a:t>Esto no es un problema ya que el rey estadounidense habla portugués y</a:t>
            </a:r>
            <a:r>
              <a:rPr lang="en-US" sz="2740">
                <a:solidFill>
                  <a:srgbClr val="FFFFFF"/>
                </a:solidFill>
                <a:latin typeface="Alegreya Sans SC Bold"/>
              </a:rPr>
              <a:t> traduce el mensaje</a:t>
            </a:r>
            <a:r>
              <a:rPr lang="en-US" sz="2740">
                <a:solidFill>
                  <a:srgbClr val="000000"/>
                </a:solidFill>
                <a:latin typeface="Alegreya Sans SC Bold"/>
              </a:rPr>
              <a:t>, enviando rápidamente la orden para producir la vacuna.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30069" y="881538"/>
            <a:ext cx="7751421" cy="8873571"/>
            <a:chOff x="0" y="0"/>
            <a:chExt cx="1999881" cy="22893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9881" cy="2289398"/>
            </a:xfrm>
            <a:custGeom>
              <a:avLst/>
              <a:gdLst/>
              <a:ahLst/>
              <a:cxnLst/>
              <a:rect l="l" t="t" r="r" b="b"/>
              <a:pathLst>
                <a:path w="1999881" h="2289398">
                  <a:moveTo>
                    <a:pt x="0" y="0"/>
                  </a:moveTo>
                  <a:lnTo>
                    <a:pt x="1999881" y="0"/>
                  </a:lnTo>
                  <a:lnTo>
                    <a:pt x="1999881" y="2289398"/>
                  </a:lnTo>
                  <a:lnTo>
                    <a:pt x="0" y="2289398"/>
                  </a:lnTo>
                  <a:close/>
                </a:path>
              </a:pathLst>
            </a:custGeom>
            <a:solidFill>
              <a:srgbClr val="326CBD">
                <a:alpha val="68627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535" y="1117149"/>
            <a:ext cx="4800336" cy="480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10891">
            <a:off x="1915730" y="-588740"/>
            <a:ext cx="3746812" cy="374681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062613" y="843373"/>
            <a:ext cx="2873518" cy="1059483"/>
            <a:chOff x="0" y="0"/>
            <a:chExt cx="972029" cy="3583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2029" cy="358393"/>
            </a:xfrm>
            <a:custGeom>
              <a:avLst/>
              <a:gdLst/>
              <a:ahLst/>
              <a:cxnLst/>
              <a:rect l="l" t="t" r="r" b="b"/>
              <a:pathLst>
                <a:path w="972029" h="358393">
                  <a:moveTo>
                    <a:pt x="0" y="0"/>
                  </a:moveTo>
                  <a:lnTo>
                    <a:pt x="972029" y="0"/>
                  </a:lnTo>
                  <a:lnTo>
                    <a:pt x="972029" y="358393"/>
                  </a:lnTo>
                  <a:lnTo>
                    <a:pt x="0" y="35839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36297" y="2176663"/>
            <a:ext cx="926151" cy="133696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1403564">
            <a:off x="2592156" y="645818"/>
            <a:ext cx="2652319" cy="107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8"/>
              </a:lnSpc>
            </a:pPr>
            <a:r>
              <a:rPr lang="en-US" sz="2400">
                <a:solidFill>
                  <a:srgbClr val="000000"/>
                </a:solidFill>
                <a:latin typeface="Gagalin"/>
              </a:rPr>
              <a:t>¿Identificaremos quién es quién en toda esta historia?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62613" y="1002849"/>
            <a:ext cx="2873518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EFFFC"/>
                </a:solidFill>
                <a:latin typeface="Alegreya Sans SC Bold"/>
              </a:rPr>
              <a:t>Rey de Brasil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10637" y="3607633"/>
            <a:ext cx="3777470" cy="171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legreya Sans SC Bold"/>
              </a:rPr>
              <a:t>El rey de Brasil representa el ADN que tiene la información que debe ejecutarse.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59368" y="5927667"/>
            <a:ext cx="2873518" cy="1059483"/>
            <a:chOff x="0" y="0"/>
            <a:chExt cx="972029" cy="3583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2029" cy="358393"/>
            </a:xfrm>
            <a:custGeom>
              <a:avLst/>
              <a:gdLst/>
              <a:ahLst/>
              <a:cxnLst/>
              <a:rect l="l" t="t" r="r" b="b"/>
              <a:pathLst>
                <a:path w="972029" h="358393">
                  <a:moveTo>
                    <a:pt x="0" y="0"/>
                  </a:moveTo>
                  <a:lnTo>
                    <a:pt x="972029" y="0"/>
                  </a:lnTo>
                  <a:lnTo>
                    <a:pt x="972029" y="358393"/>
                  </a:lnTo>
                  <a:lnTo>
                    <a:pt x="0" y="35839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459368" y="5973539"/>
            <a:ext cx="2873518" cy="87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EFFFC"/>
                </a:solidFill>
                <a:latin typeface="Alegreya Sans SC Bold"/>
              </a:rPr>
              <a:t>Asistente del Rey de Brasil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90433" y="7276095"/>
            <a:ext cx="611389" cy="88258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8359525"/>
            <a:ext cx="3777470" cy="12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legreya Sans SC Bold"/>
              </a:rPr>
              <a:t>El ayudante del Rey es el ARNm que transcribe la información que dicta.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062613" y="5927667"/>
            <a:ext cx="2873518" cy="1059483"/>
            <a:chOff x="0" y="0"/>
            <a:chExt cx="972029" cy="35839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72029" cy="358393"/>
            </a:xfrm>
            <a:custGeom>
              <a:avLst/>
              <a:gdLst/>
              <a:ahLst/>
              <a:cxnLst/>
              <a:rect l="l" t="t" r="r" b="b"/>
              <a:pathLst>
                <a:path w="972029" h="358393">
                  <a:moveTo>
                    <a:pt x="0" y="0"/>
                  </a:moveTo>
                  <a:lnTo>
                    <a:pt x="972029" y="0"/>
                  </a:lnTo>
                  <a:lnTo>
                    <a:pt x="972029" y="358393"/>
                  </a:lnTo>
                  <a:lnTo>
                    <a:pt x="0" y="35839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88434" y="7260957"/>
            <a:ext cx="621875" cy="89772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6062613" y="6131019"/>
            <a:ext cx="2873518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EFFFC"/>
                </a:solidFill>
                <a:latin typeface="Alegreya Sans SC Bold"/>
              </a:rPr>
              <a:t>Rei Estadunidense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10637" y="8359525"/>
            <a:ext cx="3777470" cy="12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legreya Sans SC Bold"/>
              </a:rPr>
              <a:t>¡El rey estadounidense es el ARNt que traduce el mensaje y ejecuta la orden!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10460" y="914400"/>
            <a:ext cx="7190640" cy="8660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7"/>
              </a:lnSpc>
            </a:pPr>
            <a:r>
              <a:rPr lang="en-US" sz="2740">
                <a:solidFill>
                  <a:srgbClr val="000000"/>
                </a:solidFill>
                <a:latin typeface="Alegreya Sans SC Bold"/>
              </a:rPr>
              <a:t>Imagine que usted es el </a:t>
            </a:r>
            <a:r>
              <a:rPr lang="en-US" sz="2740">
                <a:solidFill>
                  <a:srgbClr val="FFFFFF"/>
                </a:solidFill>
                <a:latin typeface="Alegreya Sans SC Bold"/>
              </a:rPr>
              <a:t>Rey de Brasil</a:t>
            </a:r>
            <a:r>
              <a:rPr lang="en-US" sz="2740">
                <a:solidFill>
                  <a:srgbClr val="000000"/>
                </a:solidFill>
                <a:latin typeface="Alegreya Sans SC Bold"/>
              </a:rPr>
              <a:t> y necesita enviar un mensaje al Rey de los Estados Unidos para hacer una vacuna y proteger a las personas contra el coronavirus.</a:t>
            </a:r>
          </a:p>
          <a:p>
            <a:pPr>
              <a:lnSpc>
                <a:spcPts val="3837"/>
              </a:lnSpc>
            </a:pPr>
            <a:r>
              <a:rPr lang="en-US" sz="2740">
                <a:solidFill>
                  <a:srgbClr val="FFFFFF"/>
                </a:solidFill>
                <a:latin typeface="Alegreya Sans SC Bold"/>
              </a:rPr>
              <a:t>El rey llama a su asistente y dictas el mensaje que enviará Paloma al Rey de los Estados Unidos.</a:t>
            </a:r>
          </a:p>
          <a:p>
            <a:pPr>
              <a:lnSpc>
                <a:spcPts val="3837"/>
              </a:lnSpc>
            </a:pPr>
            <a:r>
              <a:rPr lang="en-US" sz="2740">
                <a:solidFill>
                  <a:srgbClr val="000000"/>
                </a:solidFill>
                <a:latin typeface="Alegreya Sans SC Bold"/>
              </a:rPr>
              <a:t>Su ayudante, luego </a:t>
            </a:r>
            <a:r>
              <a:rPr lang="en-US" sz="2740">
                <a:solidFill>
                  <a:srgbClr val="FFFFFF"/>
                </a:solidFill>
                <a:latin typeface="Alegreya Sans SC Bold"/>
              </a:rPr>
              <a:t>TRANSCRIBA</a:t>
            </a:r>
            <a:r>
              <a:rPr lang="en-US" sz="2740">
                <a:solidFill>
                  <a:srgbClr val="000000"/>
                </a:solidFill>
                <a:latin typeface="Alegreya Sans SC Bold"/>
              </a:rPr>
              <a:t> el mensaje que está hablando en portugués.</a:t>
            </a:r>
          </a:p>
          <a:p>
            <a:pPr>
              <a:lnSpc>
                <a:spcPts val="3837"/>
              </a:lnSpc>
            </a:pPr>
            <a:endParaRPr lang="en-US" sz="2740">
              <a:solidFill>
                <a:srgbClr val="000000"/>
              </a:solidFill>
              <a:latin typeface="Alegreya Sans SC Bold"/>
            </a:endParaRPr>
          </a:p>
          <a:p>
            <a:pPr>
              <a:lnSpc>
                <a:spcPts val="3837"/>
              </a:lnSpc>
            </a:pPr>
            <a:r>
              <a:rPr lang="en-US" sz="2740">
                <a:solidFill>
                  <a:srgbClr val="000000"/>
                </a:solidFill>
                <a:latin typeface="Alegreya Sans SC Bold"/>
              </a:rPr>
              <a:t>El mensaje se envía a los Estados Unidos, pero ahora tenemos un problema ... el mensaje está en portugués y el rey estadounidense habla inglés.</a:t>
            </a:r>
          </a:p>
          <a:p>
            <a:pPr>
              <a:lnSpc>
                <a:spcPts val="3837"/>
              </a:lnSpc>
            </a:pPr>
            <a:r>
              <a:rPr lang="en-US" sz="2740">
                <a:solidFill>
                  <a:srgbClr val="000000"/>
                </a:solidFill>
                <a:latin typeface="Alegreya Sans SC Bold"/>
              </a:rPr>
              <a:t>Esto no es un problema ya que el rey estadounidense habla portugués y</a:t>
            </a:r>
            <a:r>
              <a:rPr lang="en-US" sz="2740">
                <a:solidFill>
                  <a:srgbClr val="FFFFFF"/>
                </a:solidFill>
                <a:latin typeface="Alegreya Sans SC Bold"/>
              </a:rPr>
              <a:t> traduce el mensaje</a:t>
            </a:r>
            <a:r>
              <a:rPr lang="en-US" sz="2740">
                <a:solidFill>
                  <a:srgbClr val="000000"/>
                </a:solidFill>
                <a:latin typeface="Alegreya Sans SC Bold"/>
              </a:rPr>
              <a:t>, enviando rápidamente la orden para producir la vacuna.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5722" y="129143"/>
            <a:ext cx="9699423" cy="971156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325914" y="8370310"/>
            <a:ext cx="7080133" cy="1366124"/>
            <a:chOff x="0" y="0"/>
            <a:chExt cx="1857424" cy="3583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57424" cy="358393"/>
            </a:xfrm>
            <a:custGeom>
              <a:avLst/>
              <a:gdLst/>
              <a:ahLst/>
              <a:cxnLst/>
              <a:rect l="l" t="t" r="r" b="b"/>
              <a:pathLst>
                <a:path w="1857424" h="358393">
                  <a:moveTo>
                    <a:pt x="0" y="0"/>
                  </a:moveTo>
                  <a:lnTo>
                    <a:pt x="1857424" y="0"/>
                  </a:lnTo>
                  <a:lnTo>
                    <a:pt x="1857424" y="358393"/>
                  </a:lnTo>
                  <a:lnTo>
                    <a:pt x="0" y="35839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21474" y="5621634"/>
            <a:ext cx="557253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8154" y="5361880"/>
            <a:ext cx="3043880" cy="23171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-1028700"/>
            <a:ext cx="6187669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2720102" y="1175899"/>
            <a:ext cx="3365276" cy="48452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800516" y="8637023"/>
            <a:ext cx="6109835" cy="68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</a:pPr>
            <a:r>
              <a:rPr lang="en-US" sz="3610">
                <a:solidFill>
                  <a:srgbClr val="FEFFFC"/>
                </a:solidFill>
                <a:latin typeface="Alegreya Sans SC Bold"/>
              </a:rPr>
              <a:t>Ciclo de información biológica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80094" y="560184"/>
            <a:ext cx="4238010" cy="84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8"/>
              </a:lnSpc>
            </a:pPr>
            <a:r>
              <a:rPr lang="en-US" sz="4927">
                <a:solidFill>
                  <a:srgbClr val="FF1616"/>
                </a:solidFill>
                <a:latin typeface="Gagalin"/>
              </a:rPr>
              <a:t>Felicitaciones!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78691" y="2659156"/>
            <a:ext cx="4248098" cy="1812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9"/>
              </a:lnSpc>
            </a:pPr>
            <a:r>
              <a:rPr lang="en-US" sz="3485">
                <a:solidFill>
                  <a:srgbClr val="008037"/>
                </a:solidFill>
                <a:latin typeface="Gagalin"/>
              </a:rPr>
              <a:t>¡aprendiste EL DOGMA CENTRAL DE LA BIOLOGÍA MOLECULAR!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10579" y="3862801"/>
            <a:ext cx="3313352" cy="58904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67255" y="-615796"/>
            <a:ext cx="6192502" cy="61925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32955" y="-261147"/>
            <a:ext cx="5483204" cy="5483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266893" y="4320065"/>
            <a:ext cx="5433139" cy="54331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11112" y="2841317"/>
            <a:ext cx="7445683" cy="744568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36390" y="692079"/>
            <a:ext cx="4747072" cy="2797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3"/>
              </a:lnSpc>
            </a:pPr>
            <a:r>
              <a:rPr lang="en-US" sz="3980">
                <a:solidFill>
                  <a:srgbClr val="000000"/>
                </a:solidFill>
                <a:latin typeface="Adventure"/>
              </a:rPr>
              <a:t>¡Además del gen de hemoglobina, hay alrededor de 30,000 genes en nuestro ADN!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28357" y="1556113"/>
            <a:ext cx="3092400" cy="151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5"/>
              </a:lnSpc>
            </a:pPr>
            <a:r>
              <a:rPr lang="en-US" sz="4199">
                <a:solidFill>
                  <a:srgbClr val="000000"/>
                </a:solidFill>
                <a:latin typeface="Adventure"/>
              </a:rPr>
              <a:t>Y otros 3 mil millones de pares de bases!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38041" y="2115802"/>
            <a:ext cx="2864610" cy="39241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254087">
            <a:off x="11385504" y="-422125"/>
            <a:ext cx="4884710" cy="4884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31438" y="0"/>
            <a:ext cx="6963335" cy="69633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31897" y="520310"/>
            <a:ext cx="411480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03321">
            <a:off x="8329126" y="6872021"/>
            <a:ext cx="2137838" cy="300718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13495499" y="5381782"/>
            <a:ext cx="2729782" cy="6284522"/>
            <a:chOff x="0" y="0"/>
            <a:chExt cx="2952750" cy="6797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52750" cy="6810540"/>
            </a:xfrm>
            <a:custGeom>
              <a:avLst/>
              <a:gdLst/>
              <a:ahLst/>
              <a:cxnLst/>
              <a:rect l="l" t="t" r="r" b="b"/>
              <a:pathLst>
                <a:path w="2952750" h="6810540">
                  <a:moveTo>
                    <a:pt x="2952750" y="228600"/>
                  </a:moveTo>
                  <a:lnTo>
                    <a:pt x="2952750" y="5938050"/>
                  </a:lnTo>
                  <a:cubicBezTo>
                    <a:pt x="2952750" y="6063780"/>
                    <a:pt x="2860040" y="6211100"/>
                    <a:pt x="2745740" y="6263170"/>
                  </a:cubicBezTo>
                  <a:lnTo>
                    <a:pt x="1684020" y="6757200"/>
                  </a:lnTo>
                  <a:cubicBezTo>
                    <a:pt x="1569720" y="6810540"/>
                    <a:pt x="1383030" y="6810540"/>
                    <a:pt x="1268730" y="6757200"/>
                  </a:cubicBezTo>
                  <a:lnTo>
                    <a:pt x="207010" y="6263170"/>
                  </a:lnTo>
                  <a:cubicBezTo>
                    <a:pt x="92710" y="6211100"/>
                    <a:pt x="0" y="6065050"/>
                    <a:pt x="0" y="5938050"/>
                  </a:cubicBezTo>
                  <a:lnTo>
                    <a:pt x="0" y="228600"/>
                  </a:lnTo>
                  <a:cubicBezTo>
                    <a:pt x="0" y="102870"/>
                    <a:pt x="102870" y="0"/>
                    <a:pt x="228600" y="0"/>
                  </a:cubicBezTo>
                  <a:lnTo>
                    <a:pt x="2722880" y="0"/>
                  </a:lnTo>
                  <a:cubicBezTo>
                    <a:pt x="2849880" y="0"/>
                    <a:pt x="2952750" y="102870"/>
                    <a:pt x="2952750" y="228600"/>
                  </a:cubicBezTo>
                  <a:close/>
                </a:path>
              </a:pathLst>
            </a:custGeom>
            <a:solidFill>
              <a:srgbClr val="326CBD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2180427" y="5497625"/>
            <a:ext cx="3026638" cy="5755979"/>
            <a:chOff x="0" y="0"/>
            <a:chExt cx="5765800" cy="109652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65800" cy="10965245"/>
            </a:xfrm>
            <a:custGeom>
              <a:avLst/>
              <a:gdLst/>
              <a:ahLst/>
              <a:cxnLst/>
              <a:rect l="l" t="t" r="r" b="b"/>
              <a:pathLst>
                <a:path w="5765800" h="10965245">
                  <a:moveTo>
                    <a:pt x="5765800" y="0"/>
                  </a:moveTo>
                  <a:lnTo>
                    <a:pt x="5765800" y="10962704"/>
                  </a:lnTo>
                  <a:lnTo>
                    <a:pt x="5406390" y="10471214"/>
                  </a:lnTo>
                  <a:lnTo>
                    <a:pt x="5050790" y="10965245"/>
                  </a:lnTo>
                  <a:lnTo>
                    <a:pt x="5043170" y="10965245"/>
                  </a:lnTo>
                  <a:lnTo>
                    <a:pt x="4686300" y="10471214"/>
                  </a:lnTo>
                  <a:lnTo>
                    <a:pt x="4330700" y="10965245"/>
                  </a:lnTo>
                  <a:lnTo>
                    <a:pt x="4323080" y="10965245"/>
                  </a:lnTo>
                  <a:lnTo>
                    <a:pt x="3967480" y="10471214"/>
                  </a:lnTo>
                  <a:lnTo>
                    <a:pt x="3611880" y="10965245"/>
                  </a:lnTo>
                  <a:lnTo>
                    <a:pt x="3604260" y="10965245"/>
                  </a:lnTo>
                  <a:lnTo>
                    <a:pt x="3248660" y="10471214"/>
                  </a:lnTo>
                  <a:lnTo>
                    <a:pt x="2893060" y="10965245"/>
                  </a:lnTo>
                  <a:lnTo>
                    <a:pt x="2885440" y="10965245"/>
                  </a:lnTo>
                  <a:lnTo>
                    <a:pt x="2528570" y="10471214"/>
                  </a:lnTo>
                  <a:lnTo>
                    <a:pt x="2172970" y="10965245"/>
                  </a:lnTo>
                  <a:lnTo>
                    <a:pt x="2165350" y="10965245"/>
                  </a:lnTo>
                  <a:lnTo>
                    <a:pt x="1809750" y="10471214"/>
                  </a:lnTo>
                  <a:lnTo>
                    <a:pt x="1452880" y="10965245"/>
                  </a:lnTo>
                  <a:lnTo>
                    <a:pt x="1446530" y="10965245"/>
                  </a:lnTo>
                  <a:lnTo>
                    <a:pt x="1089660" y="10471214"/>
                  </a:lnTo>
                  <a:lnTo>
                    <a:pt x="734060" y="10965245"/>
                  </a:lnTo>
                  <a:lnTo>
                    <a:pt x="725170" y="10965245"/>
                  </a:lnTo>
                  <a:lnTo>
                    <a:pt x="290830" y="10483914"/>
                  </a:lnTo>
                  <a:lnTo>
                    <a:pt x="1270" y="10965245"/>
                  </a:lnTo>
                  <a:lnTo>
                    <a:pt x="0" y="10965245"/>
                  </a:lnTo>
                  <a:lnTo>
                    <a:pt x="2540" y="9271405"/>
                  </a:lnTo>
                  <a:lnTo>
                    <a:pt x="7620" y="20275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3BA27A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2336630" y="1159325"/>
            <a:ext cx="2801411" cy="1418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8"/>
              </a:lnSpc>
            </a:pPr>
            <a:r>
              <a:rPr lang="en-US" sz="4200">
                <a:solidFill>
                  <a:srgbClr val="000000"/>
                </a:solidFill>
                <a:latin typeface="Adventure"/>
              </a:rPr>
              <a:t>¿Vamos a reflexionar un poco?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91086" y="2175303"/>
            <a:ext cx="3118287" cy="2459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9"/>
              </a:lnSpc>
            </a:pPr>
            <a:r>
              <a:rPr lang="en-US" sz="2735">
                <a:solidFill>
                  <a:srgbClr val="FEFFFC"/>
                </a:solidFill>
                <a:latin typeface="Alegreya Sans SC Bold"/>
              </a:rPr>
              <a:t>¿No es sorprendente saber que hay tanta información en una molécula tan pequeña?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47741" y="4395910"/>
            <a:ext cx="5283112" cy="164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Gagalin"/>
              </a:rPr>
              <a:t>La computadora que tiene en casa probablemente tenga 1 GB de capacidad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12452" y="7381400"/>
            <a:ext cx="5890199" cy="222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4"/>
              </a:lnSpc>
            </a:pPr>
            <a:r>
              <a:rPr lang="en-US" sz="3188" spc="127">
                <a:solidFill>
                  <a:srgbClr val="FEFFFC"/>
                </a:solidFill>
                <a:latin typeface="Gagalin"/>
              </a:rPr>
              <a:t>1 gramo de molécula de ADN tiene la capacidad de almacenar 200 millones de discos duros de 1 GB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3465" y="7214502"/>
            <a:ext cx="4924362" cy="227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6"/>
              </a:lnSpc>
            </a:pPr>
            <a:r>
              <a:rPr lang="en-US" sz="2597" spc="103">
                <a:solidFill>
                  <a:srgbClr val="FEFFFC"/>
                </a:solidFill>
                <a:latin typeface="Gagalin"/>
              </a:rPr>
              <a:t>El ADN almacena información de manera similar al código binario de las computadoras. La diferencia es que el código de ADN es cuaternario.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8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54985" y="564645"/>
            <a:ext cx="7941923" cy="20215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85538" y="3178949"/>
            <a:ext cx="5496419" cy="54964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2799" y="4337016"/>
            <a:ext cx="3707486" cy="350820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870224" y="3023611"/>
            <a:ext cx="8226684" cy="6870722"/>
            <a:chOff x="0" y="0"/>
            <a:chExt cx="2441514" cy="20390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41514" cy="2039092"/>
            </a:xfrm>
            <a:custGeom>
              <a:avLst/>
              <a:gdLst/>
              <a:ahLst/>
              <a:cxnLst/>
              <a:rect l="l" t="t" r="r" b="b"/>
              <a:pathLst>
                <a:path w="2441514" h="2039092">
                  <a:moveTo>
                    <a:pt x="0" y="0"/>
                  </a:moveTo>
                  <a:lnTo>
                    <a:pt x="2441514" y="0"/>
                  </a:lnTo>
                  <a:lnTo>
                    <a:pt x="2441514" y="2039092"/>
                  </a:lnTo>
                  <a:lnTo>
                    <a:pt x="0" y="2039092"/>
                  </a:lnTo>
                  <a:close/>
                </a:path>
              </a:pathLst>
            </a:custGeom>
            <a:solidFill>
              <a:srgbClr val="FF5757">
                <a:alpha val="63921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6916405" y="656976"/>
            <a:ext cx="4134321" cy="139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0"/>
              </a:lnSpc>
            </a:pPr>
            <a:r>
              <a:rPr lang="en-US" sz="4035">
                <a:solidFill>
                  <a:srgbClr val="000000"/>
                </a:solidFill>
                <a:latin typeface="Gagalin"/>
              </a:rPr>
              <a:t>¿Qué son los</a:t>
            </a:r>
          </a:p>
          <a:p>
            <a:pPr algn="ctr">
              <a:lnSpc>
                <a:spcPts val="5650"/>
              </a:lnSpc>
            </a:pPr>
            <a:r>
              <a:rPr lang="en-US" sz="4035">
                <a:solidFill>
                  <a:srgbClr val="000000"/>
                </a:solidFill>
                <a:latin typeface="Gagalin"/>
              </a:rPr>
              <a:t>ácidos nucleicos?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54985" y="3204978"/>
            <a:ext cx="7657162" cy="656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20" lvl="1" indent="-264160">
              <a:lnSpc>
                <a:spcPts val="3296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Alef"/>
              </a:rPr>
              <a:t>Son polímeros (moléculas más grandes formadas a partir de moléculas más pequeñas, como los aminoácidos, por ejemplo).</a:t>
            </a:r>
          </a:p>
          <a:p>
            <a:pPr>
              <a:lnSpc>
                <a:spcPts val="3296"/>
              </a:lnSpc>
            </a:pPr>
            <a:endParaRPr lang="en-US" sz="3200">
              <a:solidFill>
                <a:srgbClr val="000000"/>
              </a:solidFill>
              <a:latin typeface="Alef"/>
            </a:endParaRPr>
          </a:p>
          <a:p>
            <a:pPr marL="528320" lvl="1" indent="-264160">
              <a:lnSpc>
                <a:spcPts val="3296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Alef"/>
              </a:rPr>
              <a:t>Las unidades más pequeñas que forman este polímero se llaman nucleótidos.</a:t>
            </a:r>
          </a:p>
          <a:p>
            <a:pPr>
              <a:lnSpc>
                <a:spcPts val="3296"/>
              </a:lnSpc>
            </a:pPr>
            <a:endParaRPr lang="en-US" sz="3200">
              <a:solidFill>
                <a:srgbClr val="000000"/>
              </a:solidFill>
              <a:latin typeface="Alef"/>
            </a:endParaRPr>
          </a:p>
          <a:p>
            <a:pPr marL="528320" lvl="1" indent="-264160">
              <a:lnSpc>
                <a:spcPts val="3296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Alef"/>
              </a:rPr>
              <a:t>Hay dos tipos de ácidos nucleicos: ácido desoxirribonucleico (ADN) y ácido ribonucleico (ARN).</a:t>
            </a:r>
          </a:p>
          <a:p>
            <a:pPr>
              <a:lnSpc>
                <a:spcPts val="3296"/>
              </a:lnSpc>
            </a:pPr>
            <a:endParaRPr lang="en-US" sz="3200">
              <a:solidFill>
                <a:srgbClr val="000000"/>
              </a:solidFill>
              <a:latin typeface="Alef"/>
            </a:endParaRPr>
          </a:p>
          <a:p>
            <a:pPr marL="528320" lvl="1" indent="-264160">
              <a:lnSpc>
                <a:spcPts val="3296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Alef"/>
              </a:rPr>
              <a:t>Los ácidos nucleicos son responsables de codificar y traducir la síntesis de proteínas en los seres vivos.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81708" y="564645"/>
            <a:ext cx="7315200" cy="1862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8153" t="27520" r="30408" b="30988"/>
          <a:stretch>
            <a:fillRect/>
          </a:stretch>
        </p:blipFill>
        <p:spPr>
          <a:xfrm>
            <a:off x="5078333" y="3556879"/>
            <a:ext cx="7875225" cy="39920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82766" y="5080720"/>
            <a:ext cx="2859741" cy="28597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336260">
            <a:off x="12160360" y="2552058"/>
            <a:ext cx="2251599" cy="8023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15946" y="7488289"/>
            <a:ext cx="2324177" cy="16903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286159" y="3406689"/>
            <a:ext cx="4803031" cy="43347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637697" y="7940461"/>
            <a:ext cx="4613799" cy="208197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004432" y="923925"/>
            <a:ext cx="4279137" cy="95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6"/>
              </a:lnSpc>
            </a:pPr>
            <a:r>
              <a:rPr lang="en-US" sz="5697">
                <a:solidFill>
                  <a:srgbClr val="000000"/>
                </a:solidFill>
                <a:latin typeface="Gagalin"/>
              </a:rPr>
              <a:t>NucleÓtIdos?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040196"/>
            <a:ext cx="3379706" cy="9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6"/>
              </a:lnSpc>
            </a:pPr>
            <a:r>
              <a:rPr lang="en-US" sz="5240">
                <a:solidFill>
                  <a:srgbClr val="000000"/>
                </a:solidFill>
                <a:latin typeface="Lovely Crafter Demo Version"/>
              </a:rPr>
              <a:t>Grupo Fosfato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0122" y="7826161"/>
            <a:ext cx="2430502" cy="9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6"/>
              </a:lnSpc>
            </a:pPr>
            <a:r>
              <a:rPr lang="en-US" sz="5240">
                <a:solidFill>
                  <a:srgbClr val="000000"/>
                </a:solidFill>
                <a:latin typeface="Lovely Crafter Demo Version"/>
              </a:rPr>
              <a:t>Pentosa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02652" y="2198545"/>
            <a:ext cx="3883889" cy="120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5240">
                <a:solidFill>
                  <a:srgbClr val="000000"/>
                </a:solidFill>
                <a:latin typeface="Lovely Crafter Demo Version"/>
              </a:rPr>
              <a:t>Base Nitrogenada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39737" y="3901697"/>
            <a:ext cx="4095875" cy="3252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5"/>
              </a:lnSpc>
            </a:pPr>
            <a:r>
              <a:rPr lang="en-US" sz="3032">
                <a:solidFill>
                  <a:srgbClr val="000000"/>
                </a:solidFill>
                <a:latin typeface="Cooper Hewitt Bold"/>
              </a:rPr>
              <a:t>Puedem ser cinco</a:t>
            </a:r>
            <a:r>
              <a:rPr lang="en-US" sz="3032">
                <a:solidFill>
                  <a:srgbClr val="000000"/>
                </a:solidFill>
                <a:latin typeface="Cooper Hewitt"/>
              </a:rPr>
              <a:t>:</a:t>
            </a:r>
          </a:p>
          <a:p>
            <a:pPr algn="ctr">
              <a:lnSpc>
                <a:spcPts val="4245"/>
              </a:lnSpc>
            </a:pPr>
            <a:r>
              <a:rPr lang="en-US" sz="3032">
                <a:solidFill>
                  <a:srgbClr val="000000"/>
                </a:solidFill>
                <a:latin typeface="Cooper Hewitt"/>
              </a:rPr>
              <a:t>Citosina;</a:t>
            </a:r>
          </a:p>
          <a:p>
            <a:pPr algn="ctr">
              <a:lnSpc>
                <a:spcPts val="4245"/>
              </a:lnSpc>
            </a:pPr>
            <a:r>
              <a:rPr lang="en-US" sz="3032">
                <a:solidFill>
                  <a:srgbClr val="000000"/>
                </a:solidFill>
                <a:latin typeface="Cooper Hewitt"/>
              </a:rPr>
              <a:t>Guanina;</a:t>
            </a:r>
          </a:p>
          <a:p>
            <a:pPr algn="ctr">
              <a:lnSpc>
                <a:spcPts val="4245"/>
              </a:lnSpc>
            </a:pPr>
            <a:r>
              <a:rPr lang="en-US" sz="3032">
                <a:solidFill>
                  <a:srgbClr val="000000"/>
                </a:solidFill>
                <a:latin typeface="Cooper Hewitt"/>
              </a:rPr>
              <a:t>Adenina;</a:t>
            </a:r>
          </a:p>
          <a:p>
            <a:pPr algn="ctr">
              <a:lnSpc>
                <a:spcPts val="4245"/>
              </a:lnSpc>
            </a:pPr>
            <a:r>
              <a:rPr lang="en-US" sz="3032">
                <a:solidFill>
                  <a:srgbClr val="000000"/>
                </a:solidFill>
                <a:latin typeface="Cooper Hewitt"/>
              </a:rPr>
              <a:t>Timina;</a:t>
            </a:r>
          </a:p>
          <a:p>
            <a:pPr algn="ctr">
              <a:lnSpc>
                <a:spcPts val="4245"/>
              </a:lnSpc>
            </a:pPr>
            <a:r>
              <a:rPr lang="en-US" sz="3032">
                <a:solidFill>
                  <a:srgbClr val="000000"/>
                </a:solidFill>
                <a:latin typeface="Cooper Hewitt"/>
              </a:rPr>
              <a:t>Uracila.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86638" y="8259455"/>
            <a:ext cx="4115917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oper Hewitt Bold"/>
              </a:rPr>
              <a:t>Son dos: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oper Hewitt"/>
              </a:rPr>
              <a:t>Desoxirribosa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Cooper Hewitt"/>
              </a:rPr>
              <a:t>Ribosa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95999" y="4077491"/>
            <a:ext cx="7672651" cy="53900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937837">
            <a:off x="189050" y="248243"/>
            <a:ext cx="5274938" cy="52749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52106">
            <a:off x="550684" y="4976110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8488">
            <a:off x="13707226" y="2886394"/>
            <a:ext cx="411480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13601">
            <a:off x="7212911" y="-147919"/>
            <a:ext cx="5757269" cy="575726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969409">
            <a:off x="8005567" y="1673895"/>
            <a:ext cx="4462256" cy="154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9"/>
              </a:lnSpc>
            </a:pPr>
            <a:r>
              <a:rPr lang="en-US" sz="5518">
                <a:solidFill>
                  <a:srgbClr val="000000"/>
                </a:solidFill>
                <a:latin typeface="Adventure"/>
              </a:rPr>
              <a:t>Vai com calma aí!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3348" y="606831"/>
            <a:ext cx="9588293" cy="24406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45198" t="45086" r="42833" b="30011"/>
          <a:stretch>
            <a:fillRect/>
          </a:stretch>
        </p:blipFill>
        <p:spPr>
          <a:xfrm>
            <a:off x="513348" y="4145717"/>
            <a:ext cx="3827972" cy="40321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71387" y="4958666"/>
            <a:ext cx="2406233" cy="24062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385374" y="442342"/>
            <a:ext cx="4687531" cy="34336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742375" y="5143500"/>
            <a:ext cx="3714124" cy="340306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16990" y="1199894"/>
            <a:ext cx="6371734" cy="95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6"/>
              </a:lnSpc>
            </a:pPr>
            <a:r>
              <a:rPr lang="en-US" sz="5697">
                <a:solidFill>
                  <a:srgbClr val="000000"/>
                </a:solidFill>
                <a:latin typeface="Gagalin"/>
              </a:rPr>
              <a:t>Vamos por partes...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143938">
            <a:off x="10771929" y="2337390"/>
            <a:ext cx="2941225" cy="10481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8967224">
            <a:off x="11566550" y="6920738"/>
            <a:ext cx="2907248" cy="214607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960742" y="4371463"/>
            <a:ext cx="4281800" cy="3609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5"/>
              </a:lnSpc>
            </a:pPr>
            <a:r>
              <a:rPr lang="en-US" sz="4200">
                <a:solidFill>
                  <a:srgbClr val="000000"/>
                </a:solidFill>
                <a:latin typeface="Gagalin"/>
              </a:rPr>
              <a:t>Las ribosas son azúcares con 5 átomos de carbono.</a:t>
            </a:r>
          </a:p>
          <a:p>
            <a:pPr algn="ctr">
              <a:lnSpc>
                <a:spcPts val="4745"/>
              </a:lnSpc>
            </a:pPr>
            <a:r>
              <a:rPr lang="en-US" sz="4200">
                <a:solidFill>
                  <a:srgbClr val="000000"/>
                </a:solidFill>
                <a:latin typeface="Gagalin"/>
              </a:rPr>
              <a:t>Usemos dos de ellos...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89755" y="3781905"/>
            <a:ext cx="2258450" cy="1361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8"/>
              </a:lnSpc>
            </a:pPr>
            <a:r>
              <a:rPr lang="en-US" sz="7998">
                <a:solidFill>
                  <a:srgbClr val="000000"/>
                </a:solidFill>
                <a:latin typeface="Lovely Crafter Demo Version"/>
              </a:rPr>
              <a:t>Ribosa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44789" y="8568481"/>
            <a:ext cx="5093710" cy="122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Lovely Crafter Demo Version"/>
              </a:rPr>
              <a:t>Desoxirribose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8999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6286500" y="3269085"/>
            <a:ext cx="5419692" cy="54196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423470"/>
            <a:ext cx="5619995" cy="164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Gagalin"/>
              </a:rPr>
              <a:t>El ácido nucleico que tiene ribosa como pentosa se llama...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447930" y="1423470"/>
            <a:ext cx="5314053" cy="164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Gagalin"/>
              </a:rPr>
              <a:t>El ácido nucleico que tiene desoxirribosa como pentosa se llama...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7055" y="3992665"/>
            <a:ext cx="5629445" cy="198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5"/>
              </a:lnSpc>
            </a:pPr>
            <a:r>
              <a:rPr lang="en-US" sz="5782">
                <a:solidFill>
                  <a:srgbClr val="004AAD"/>
                </a:solidFill>
                <a:latin typeface="Gagalin"/>
              </a:rPr>
              <a:t>Ácido ribonucleico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32538" y="4326947"/>
            <a:ext cx="5629445" cy="165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4AAD"/>
                </a:solidFill>
                <a:latin typeface="Gagalin"/>
              </a:rPr>
              <a:t>Ácido Desoxiribonucleico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0868" y="6268740"/>
            <a:ext cx="4997827" cy="332980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940595" y="7557944"/>
            <a:ext cx="2673242" cy="1130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6714">
                <a:solidFill>
                  <a:srgbClr val="FFFFFF"/>
                </a:solidFill>
                <a:latin typeface="Gagalin"/>
              </a:rPr>
              <a:t>ARN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90173" y="6016867"/>
            <a:ext cx="4997827" cy="332980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579900" y="7306071"/>
            <a:ext cx="2673242" cy="1130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6714">
                <a:solidFill>
                  <a:srgbClr val="FFFFFF"/>
                </a:solidFill>
                <a:latin typeface="Gagalin"/>
              </a:rPr>
              <a:t>ADN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8362" y="481588"/>
            <a:ext cx="8516688" cy="21678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7766" y="2979530"/>
            <a:ext cx="13765929" cy="66592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81084">
            <a:off x="11756205" y="728273"/>
            <a:ext cx="5964569" cy="596456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86638" y="662563"/>
            <a:ext cx="7607014" cy="1541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9"/>
              </a:lnSpc>
            </a:pPr>
            <a:r>
              <a:rPr lang="en-US" sz="5697">
                <a:solidFill>
                  <a:srgbClr val="000000"/>
                </a:solidFill>
                <a:latin typeface="Gagalin"/>
              </a:rPr>
              <a:t>Y las bases nitrogenadas?</a:t>
            </a:r>
          </a:p>
        </p:txBody>
      </p:sp>
      <p:sp>
        <p:nvSpPr>
          <p:cNvPr id="6" name="TextBox 6"/>
          <p:cNvSpPr txBox="1"/>
          <p:nvPr/>
        </p:nvSpPr>
        <p:spPr>
          <a:xfrm rot="949988">
            <a:off x="13318823" y="2537363"/>
            <a:ext cx="2539606" cy="147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Alef Bold"/>
              </a:rPr>
              <a:t>En las purinas, hay un anillo de 6 átomos fusionados a otro de 5.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81084">
            <a:off x="13233404" y="5010897"/>
            <a:ext cx="5964569" cy="59645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1060729">
            <a:off x="14901167" y="6819310"/>
            <a:ext cx="2572677" cy="1472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Alef Bold"/>
              </a:rPr>
              <a:t>En pirimidinas, un anillo de 6 átomos con carbono y nitrógeno.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8362" y="481588"/>
            <a:ext cx="8516688" cy="21678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78167">
            <a:off x="11741056" y="953428"/>
            <a:ext cx="5701097" cy="25227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64670" y="4030031"/>
            <a:ext cx="2226938" cy="222693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02534" y="6358481"/>
            <a:ext cx="3115911" cy="231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02"/>
              </a:lnSpc>
            </a:pPr>
            <a:r>
              <a:rPr lang="en-US" sz="13644">
                <a:solidFill>
                  <a:srgbClr val="000000"/>
                </a:solidFill>
                <a:latin typeface="Gagalin"/>
              </a:rPr>
              <a:t>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99056" y="6358481"/>
            <a:ext cx="3115911" cy="231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02"/>
              </a:lnSpc>
            </a:pPr>
            <a:r>
              <a:rPr lang="en-US" sz="13644">
                <a:solidFill>
                  <a:srgbClr val="000000"/>
                </a:solidFill>
                <a:latin typeface="Gagalin"/>
              </a:rPr>
              <a:t>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40604" y="3943801"/>
            <a:ext cx="3115911" cy="231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02"/>
              </a:lnSpc>
            </a:pPr>
            <a:r>
              <a:rPr lang="en-US" sz="13644">
                <a:solidFill>
                  <a:srgbClr val="000000"/>
                </a:solidFill>
                <a:latin typeface="Gagalin"/>
              </a:rPr>
              <a:t>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941188" y="3943801"/>
            <a:ext cx="3115911" cy="231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02"/>
              </a:lnSpc>
            </a:pPr>
            <a:r>
              <a:rPr lang="en-US" sz="13644">
                <a:solidFill>
                  <a:srgbClr val="000000"/>
                </a:solidFill>
                <a:latin typeface="Gagalin"/>
              </a:rPr>
              <a:t>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40604" y="6268246"/>
            <a:ext cx="3115911" cy="231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02"/>
              </a:lnSpc>
            </a:pPr>
            <a:r>
              <a:rPr lang="en-US" sz="13644">
                <a:solidFill>
                  <a:srgbClr val="000000"/>
                </a:solidFill>
                <a:latin typeface="Gagalin"/>
              </a:rPr>
              <a:t>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56516" y="6358481"/>
            <a:ext cx="3115911" cy="231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02"/>
              </a:lnSpc>
            </a:pPr>
            <a:r>
              <a:rPr lang="en-US" sz="13644">
                <a:solidFill>
                  <a:srgbClr val="000000"/>
                </a:solidFill>
                <a:latin typeface="Gagalin"/>
              </a:rPr>
              <a:t>u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4976" y="6625181"/>
            <a:ext cx="2226938" cy="22269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43046" y="4210501"/>
            <a:ext cx="2226938" cy="22269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43046" y="6534946"/>
            <a:ext cx="2226938" cy="222693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470131" y="8852120"/>
            <a:ext cx="5657850" cy="1186044"/>
            <a:chOff x="0" y="0"/>
            <a:chExt cx="1913890" cy="4012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401205"/>
            </a:xfrm>
            <a:custGeom>
              <a:avLst/>
              <a:gdLst/>
              <a:ahLst/>
              <a:cxnLst/>
              <a:rect l="l" t="t" r="r" b="b"/>
              <a:pathLst>
                <a:path w="1913890" h="401205">
                  <a:moveTo>
                    <a:pt x="0" y="0"/>
                  </a:moveTo>
                  <a:lnTo>
                    <a:pt x="1913890" y="0"/>
                  </a:lnTo>
                  <a:lnTo>
                    <a:pt x="1913890" y="401205"/>
                  </a:lnTo>
                  <a:lnTo>
                    <a:pt x="0" y="401205"/>
                  </a:lnTo>
                  <a:close/>
                </a:path>
              </a:pathLst>
            </a:custGeom>
            <a:solidFill>
              <a:srgbClr val="C0586F">
                <a:alpha val="62745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927591" y="8852120"/>
            <a:ext cx="5657850" cy="1186044"/>
            <a:chOff x="0" y="0"/>
            <a:chExt cx="1913890" cy="4012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401205"/>
            </a:xfrm>
            <a:custGeom>
              <a:avLst/>
              <a:gdLst/>
              <a:ahLst/>
              <a:cxnLst/>
              <a:rect l="l" t="t" r="r" b="b"/>
              <a:pathLst>
                <a:path w="1913890" h="401205">
                  <a:moveTo>
                    <a:pt x="0" y="0"/>
                  </a:moveTo>
                  <a:lnTo>
                    <a:pt x="1913890" y="0"/>
                  </a:lnTo>
                  <a:lnTo>
                    <a:pt x="1913890" y="401205"/>
                  </a:lnTo>
                  <a:lnTo>
                    <a:pt x="0" y="401205"/>
                  </a:lnTo>
                  <a:close/>
                </a:path>
              </a:pathLst>
            </a:custGeom>
            <a:solidFill>
              <a:srgbClr val="C0586F">
                <a:alpha val="60000"/>
              </a:srgbClr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2403391" y="916264"/>
            <a:ext cx="6808271" cy="129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2"/>
              </a:lnSpc>
            </a:pPr>
            <a:r>
              <a:rPr lang="en-US" sz="4775">
                <a:solidFill>
                  <a:srgbClr val="000000"/>
                </a:solidFill>
                <a:latin typeface="Gagalin"/>
              </a:rPr>
              <a:t>LAs bases nitrogenadas son complementarios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2228" y="3763331"/>
            <a:ext cx="3115911" cy="231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02"/>
              </a:lnSpc>
            </a:pPr>
            <a:r>
              <a:rPr lang="en-US" sz="13644">
                <a:solidFill>
                  <a:srgbClr val="000000"/>
                </a:solidFill>
                <a:latin typeface="Gagalin"/>
              </a:rPr>
              <a:t>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99056" y="3853566"/>
            <a:ext cx="3115911" cy="2313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02"/>
              </a:lnSpc>
            </a:pPr>
            <a:r>
              <a:rPr lang="en-US" sz="13644">
                <a:solidFill>
                  <a:srgbClr val="000000"/>
                </a:solidFill>
                <a:latin typeface="Gagalin"/>
              </a:rPr>
              <a:t>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22731" y="8906662"/>
            <a:ext cx="2152650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>
                <a:solidFill>
                  <a:srgbClr val="FFFFFF"/>
                </a:solidFill>
                <a:latin typeface="Gagalin"/>
              </a:rPr>
              <a:t>En ADN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643046" y="8906662"/>
            <a:ext cx="2172593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600">
                <a:solidFill>
                  <a:srgbClr val="FFFFFF"/>
                </a:solidFill>
                <a:latin typeface="Gagalin"/>
              </a:rPr>
              <a:t>En ARN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524915"/>
            <a:ext cx="8806343" cy="22416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59857" y="3983423"/>
            <a:ext cx="7500313" cy="37970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913469">
            <a:off x="11734713" y="1731905"/>
            <a:ext cx="6766340" cy="508814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26688" y="904875"/>
            <a:ext cx="7210367" cy="1080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5"/>
              </a:lnSpc>
            </a:pPr>
            <a:r>
              <a:rPr lang="en-US" sz="6375">
                <a:solidFill>
                  <a:srgbClr val="000000"/>
                </a:solidFill>
                <a:latin typeface="Gagalin"/>
              </a:rPr>
              <a:t>Mas diferencias...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89266" y="1861104"/>
            <a:ext cx="3595759" cy="4014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Cooper Hewitt"/>
              </a:rPr>
              <a:t>Además de tener una molécula bicatenaria, el ADN almacena información hereditaria, es decir, información que se transmite de padres a hijos.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880403">
            <a:off x="-236860" y="5060522"/>
            <a:ext cx="5843860" cy="439445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07509" y="6481223"/>
            <a:ext cx="3595759" cy="203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>
                <a:solidFill>
                  <a:srgbClr val="FFFFFF"/>
                </a:solidFill>
                <a:latin typeface="Cooper Hewitt"/>
              </a:rPr>
              <a:t>El ARN tiene solo una cinta. Está involucrado en la fabricación de proteínas.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873</Words>
  <Application>Microsoft Office PowerPoint</Application>
  <PresentationFormat>Personalizar</PresentationFormat>
  <Paragraphs>107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9" baseType="lpstr">
      <vt:lpstr>Fredoka One Bold</vt:lpstr>
      <vt:lpstr>Alef</vt:lpstr>
      <vt:lpstr>Calibri</vt:lpstr>
      <vt:lpstr>Cooper Hewitt Bold</vt:lpstr>
      <vt:lpstr>Alef Bold</vt:lpstr>
      <vt:lpstr>Adventure</vt:lpstr>
      <vt:lpstr>Alegreya Sans SC Bold</vt:lpstr>
      <vt:lpstr>Gagalin</vt:lpstr>
      <vt:lpstr>Cooper Hewitt</vt:lpstr>
      <vt:lpstr>Lovely Crafter Demo Version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aula_DNA</dc:title>
  <cp:lastModifiedBy>admin</cp:lastModifiedBy>
  <cp:revision>1</cp:revision>
  <dcterms:created xsi:type="dcterms:W3CDTF">2006-08-16T00:00:00Z</dcterms:created>
  <dcterms:modified xsi:type="dcterms:W3CDTF">2020-05-28T22:14:24Z</dcterms:modified>
  <dc:identifier>DAD7-hDi5fU</dc:identifier>
</cp:coreProperties>
</file>